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2"/>
  </p:notesMasterIdLst>
  <p:handoutMasterIdLst>
    <p:handoutMasterId r:id="rId53"/>
  </p:handoutMasterIdLst>
  <p:sldIdLst>
    <p:sldId id="256" r:id="rId5"/>
    <p:sldId id="258" r:id="rId6"/>
    <p:sldId id="338" r:id="rId7"/>
    <p:sldId id="289" r:id="rId8"/>
    <p:sldId id="306" r:id="rId9"/>
    <p:sldId id="349" r:id="rId10"/>
    <p:sldId id="350" r:id="rId11"/>
    <p:sldId id="352" r:id="rId12"/>
    <p:sldId id="351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5" r:id="rId21"/>
    <p:sldId id="340" r:id="rId22"/>
    <p:sldId id="319" r:id="rId23"/>
    <p:sldId id="320" r:id="rId24"/>
    <p:sldId id="321" r:id="rId25"/>
    <p:sldId id="353" r:id="rId26"/>
    <p:sldId id="354" r:id="rId27"/>
    <p:sldId id="343" r:id="rId28"/>
    <p:sldId id="344" r:id="rId29"/>
    <p:sldId id="345" r:id="rId30"/>
    <p:sldId id="346" r:id="rId31"/>
    <p:sldId id="348" r:id="rId32"/>
    <p:sldId id="330" r:id="rId33"/>
    <p:sldId id="331" r:id="rId34"/>
    <p:sldId id="332" r:id="rId35"/>
    <p:sldId id="333" r:id="rId36"/>
    <p:sldId id="334" r:id="rId37"/>
    <p:sldId id="335" r:id="rId38"/>
    <p:sldId id="355" r:id="rId39"/>
    <p:sldId id="356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336" r:id="rId48"/>
    <p:sldId id="337" r:id="rId49"/>
    <p:sldId id="283" r:id="rId50"/>
    <p:sldId id="284" r:id="rId51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3" autoAdjust="0"/>
    <p:restoredTop sz="92336" autoAdjust="0"/>
  </p:normalViewPr>
  <p:slideViewPr>
    <p:cSldViewPr>
      <p:cViewPr varScale="1">
        <p:scale>
          <a:sx n="77" d="100"/>
          <a:sy n="77" d="100"/>
        </p:scale>
        <p:origin x="1507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2508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Fabiano\Trabalho\Sr.Nimbus\Clientes\Ita&#250;\POC\Relat&#243;rio%20POC%20Ita&#250;\FileIOStat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Fabiano\Trabalho\Sr.Nimbus\Clientes\Ita&#250;\POC\Relat&#243;rio%20POC%20Ita&#250;\FileIOSta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Fabiano\Trabalho\Sr.Nimbus\Clientes\Ita&#250;\POC\Relat&#243;rio%20POC%20Ita&#250;\FileIOStat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Fabiano\Trabalho\Sr.Nimbus\Clientes\Ita&#250;\Reports\TempDB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'% acesso por banco '!$D$1</c:f>
              <c:strCache>
                <c:ptCount val="1"/>
                <c:pt idx="0">
                  <c:v>% reads</c:v>
                </c:pt>
              </c:strCache>
            </c:strRef>
          </c:tx>
          <c:cat>
            <c:strRef>
              <c:f>'% acesso por banco '!$A$2:$A$19</c:f>
              <c:strCache>
                <c:ptCount val="18"/>
                <c:pt idx="0">
                  <c:v>DB1</c:v>
                </c:pt>
                <c:pt idx="1">
                  <c:v>DB2</c:v>
                </c:pt>
                <c:pt idx="2">
                  <c:v>DB3</c:v>
                </c:pt>
                <c:pt idx="3">
                  <c:v>DB4</c:v>
                </c:pt>
                <c:pt idx="4">
                  <c:v>DB5</c:v>
                </c:pt>
                <c:pt idx="5">
                  <c:v>DB6</c:v>
                </c:pt>
                <c:pt idx="6">
                  <c:v>DB7</c:v>
                </c:pt>
                <c:pt idx="7">
                  <c:v>DB8</c:v>
                </c:pt>
                <c:pt idx="8">
                  <c:v>DB9</c:v>
                </c:pt>
                <c:pt idx="9">
                  <c:v>DB10</c:v>
                </c:pt>
                <c:pt idx="10">
                  <c:v>DB11</c:v>
                </c:pt>
                <c:pt idx="11">
                  <c:v>DB12</c:v>
                </c:pt>
                <c:pt idx="12">
                  <c:v>DB13</c:v>
                </c:pt>
                <c:pt idx="13">
                  <c:v>DB14</c:v>
                </c:pt>
                <c:pt idx="14">
                  <c:v>DB15</c:v>
                </c:pt>
                <c:pt idx="15">
                  <c:v>DB16</c:v>
                </c:pt>
                <c:pt idx="16">
                  <c:v>DB17</c:v>
                </c:pt>
                <c:pt idx="17">
                  <c:v>tempdb</c:v>
                </c:pt>
              </c:strCache>
            </c:strRef>
          </c:cat>
          <c:val>
            <c:numRef>
              <c:f>'% acesso por banco '!$D$2:$D$19</c:f>
              <c:numCache>
                <c:formatCode>General</c:formatCode>
                <c:ptCount val="18"/>
                <c:pt idx="0">
                  <c:v>38.287654678823436</c:v>
                </c:pt>
                <c:pt idx="1">
                  <c:v>4.9776689185360599E-3</c:v>
                </c:pt>
                <c:pt idx="2">
                  <c:v>1.4541996556121204</c:v>
                </c:pt>
                <c:pt idx="3">
                  <c:v>0.64376978967118537</c:v>
                </c:pt>
                <c:pt idx="4">
                  <c:v>7.9883232337276029</c:v>
                </c:pt>
                <c:pt idx="5">
                  <c:v>4.4349784270454142</c:v>
                </c:pt>
                <c:pt idx="6">
                  <c:v>2.2431364283714388E-2</c:v>
                </c:pt>
                <c:pt idx="7">
                  <c:v>10.994187882761205</c:v>
                </c:pt>
                <c:pt idx="8">
                  <c:v>1.3376986180499355E-3</c:v>
                </c:pt>
                <c:pt idx="9">
                  <c:v>2.8679431276606888E-2</c:v>
                </c:pt>
                <c:pt idx="10">
                  <c:v>3.8007624725992076E-2</c:v>
                </c:pt>
                <c:pt idx="11">
                  <c:v>0.30711131315786699</c:v>
                </c:pt>
                <c:pt idx="12">
                  <c:v>2.1342807786333205E-2</c:v>
                </c:pt>
                <c:pt idx="13">
                  <c:v>3.8555951074132234E-4</c:v>
                </c:pt>
                <c:pt idx="14">
                  <c:v>2.3448111533088453E-4</c:v>
                </c:pt>
                <c:pt idx="15">
                  <c:v>3.8435529018952179E-3</c:v>
                </c:pt>
                <c:pt idx="16">
                  <c:v>2.0410968532569339E-4</c:v>
                </c:pt>
                <c:pt idx="17">
                  <c:v>35.768330720378643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34-45D7-8C38-3F51F4A88C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76435475276708"/>
          <c:y val="9.9746487343359939E-5"/>
          <c:w val="0.10624893707800132"/>
          <c:h val="0.93461116200484062"/>
        </c:manualLayout>
      </c:layout>
      <c:overlay val="0"/>
      <c:txPr>
        <a:bodyPr/>
        <a:lstStyle/>
        <a:p>
          <a:pPr rtl="0">
            <a:defRPr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'% acesso por banco '!$F$1</c:f>
              <c:strCache>
                <c:ptCount val="1"/>
                <c:pt idx="0">
                  <c:v>% writes</c:v>
                </c:pt>
              </c:strCache>
            </c:strRef>
          </c:tx>
          <c:cat>
            <c:strRef>
              <c:f>'% acesso por banco '!$A$2:$A$19</c:f>
              <c:strCache>
                <c:ptCount val="18"/>
                <c:pt idx="0">
                  <c:v>DB1</c:v>
                </c:pt>
                <c:pt idx="1">
                  <c:v>DB2</c:v>
                </c:pt>
                <c:pt idx="2">
                  <c:v>DB3</c:v>
                </c:pt>
                <c:pt idx="3">
                  <c:v>DB4</c:v>
                </c:pt>
                <c:pt idx="4">
                  <c:v>DB5</c:v>
                </c:pt>
                <c:pt idx="5">
                  <c:v>DB6</c:v>
                </c:pt>
                <c:pt idx="6">
                  <c:v>DB7</c:v>
                </c:pt>
                <c:pt idx="7">
                  <c:v>DB8</c:v>
                </c:pt>
                <c:pt idx="8">
                  <c:v>DB9</c:v>
                </c:pt>
                <c:pt idx="9">
                  <c:v>DB10</c:v>
                </c:pt>
                <c:pt idx="10">
                  <c:v>DB11</c:v>
                </c:pt>
                <c:pt idx="11">
                  <c:v>DB12</c:v>
                </c:pt>
                <c:pt idx="12">
                  <c:v>DB13</c:v>
                </c:pt>
                <c:pt idx="13">
                  <c:v>DB14</c:v>
                </c:pt>
                <c:pt idx="14">
                  <c:v>DB15</c:v>
                </c:pt>
                <c:pt idx="15">
                  <c:v>DB16</c:v>
                </c:pt>
                <c:pt idx="16">
                  <c:v>DB17</c:v>
                </c:pt>
                <c:pt idx="17">
                  <c:v>tempdb</c:v>
                </c:pt>
              </c:strCache>
            </c:strRef>
          </c:cat>
          <c:val>
            <c:numRef>
              <c:f>'% acesso por banco '!$F$2:$F$19</c:f>
              <c:numCache>
                <c:formatCode>General</c:formatCode>
                <c:ptCount val="18"/>
                <c:pt idx="0">
                  <c:v>30.209917518009107</c:v>
                </c:pt>
                <c:pt idx="1">
                  <c:v>3.5034433200473647E-4</c:v>
                </c:pt>
                <c:pt idx="2">
                  <c:v>0.38103227450659843</c:v>
                </c:pt>
                <c:pt idx="3">
                  <c:v>5.9337557779335727E-2</c:v>
                </c:pt>
                <c:pt idx="4">
                  <c:v>0.20993408280349443</c:v>
                </c:pt>
                <c:pt idx="5">
                  <c:v>1.3688823698996662</c:v>
                </c:pt>
                <c:pt idx="6">
                  <c:v>2.6675852253306154E-2</c:v>
                </c:pt>
                <c:pt idx="7">
                  <c:v>14.219350499246852</c:v>
                </c:pt>
                <c:pt idx="8">
                  <c:v>4.3176473439478759E-6</c:v>
                </c:pt>
                <c:pt idx="9">
                  <c:v>3.0606351666024142E-2</c:v>
                </c:pt>
                <c:pt idx="10">
                  <c:v>1.5833601482681914E-5</c:v>
                </c:pt>
                <c:pt idx="11">
                  <c:v>0.12893937303853162</c:v>
                </c:pt>
                <c:pt idx="12">
                  <c:v>2.6805204556512186E-3</c:v>
                </c:pt>
                <c:pt idx="13">
                  <c:v>2.2269970510889043E-5</c:v>
                </c:pt>
                <c:pt idx="14">
                  <c:v>5.6142782800560615E-6</c:v>
                </c:pt>
                <c:pt idx="15">
                  <c:v>1.1590757713151167E-2</c:v>
                </c:pt>
                <c:pt idx="16">
                  <c:v>1.8893951256805093E-3</c:v>
                </c:pt>
                <c:pt idx="17">
                  <c:v>53.348765067672986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90-457E-9395-AD84894FC9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75735001894166087"/>
          <c:y val="9.7829285496073455E-3"/>
          <c:w val="0.1038509466751395"/>
          <c:h val="0.94463380237606986"/>
        </c:manualLayout>
      </c:layout>
      <c:overlay val="0"/>
      <c:txPr>
        <a:bodyPr/>
        <a:lstStyle/>
        <a:p>
          <a:pPr rtl="0">
            <a:defRPr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 Número de bytes escritos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'bytes escritos por hora'!$B$1</c:f>
              <c:strCache>
                <c:ptCount val="1"/>
                <c:pt idx="0">
                  <c:v>Bytes escritos</c:v>
                </c:pt>
              </c:strCache>
            </c:strRef>
          </c:tx>
          <c:marker>
            <c:symbol val="none"/>
          </c:marker>
          <c:cat>
            <c:numRef>
              <c:f>'bytes escritos por hora'!$A$2:$A$25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'bytes escritos por hora'!$B$2:$B$25</c:f>
              <c:numCache>
                <c:formatCode>#,##0</c:formatCode>
                <c:ptCount val="24"/>
                <c:pt idx="0">
                  <c:v>38029938176</c:v>
                </c:pt>
                <c:pt idx="1">
                  <c:v>49764733952</c:v>
                </c:pt>
                <c:pt idx="2">
                  <c:v>61544898560</c:v>
                </c:pt>
                <c:pt idx="3">
                  <c:v>58661228544</c:v>
                </c:pt>
                <c:pt idx="4">
                  <c:v>74948282880</c:v>
                </c:pt>
                <c:pt idx="5">
                  <c:v>68149924864</c:v>
                </c:pt>
                <c:pt idx="6">
                  <c:v>90768588288</c:v>
                </c:pt>
                <c:pt idx="7">
                  <c:v>109607945728</c:v>
                </c:pt>
                <c:pt idx="8">
                  <c:v>103743836672</c:v>
                </c:pt>
                <c:pt idx="9">
                  <c:v>84508806144</c:v>
                </c:pt>
                <c:pt idx="10">
                  <c:v>110425834496</c:v>
                </c:pt>
                <c:pt idx="11">
                  <c:v>12222584377344</c:v>
                </c:pt>
                <c:pt idx="12">
                  <c:v>288358730240</c:v>
                </c:pt>
                <c:pt idx="13">
                  <c:v>334462965248</c:v>
                </c:pt>
                <c:pt idx="14">
                  <c:v>324929923072</c:v>
                </c:pt>
                <c:pt idx="15">
                  <c:v>290659849216</c:v>
                </c:pt>
                <c:pt idx="16">
                  <c:v>238709973504</c:v>
                </c:pt>
                <c:pt idx="17">
                  <c:v>180370510336</c:v>
                </c:pt>
                <c:pt idx="18">
                  <c:v>155213060096</c:v>
                </c:pt>
                <c:pt idx="19">
                  <c:v>82522445312</c:v>
                </c:pt>
                <c:pt idx="20">
                  <c:v>80811428352</c:v>
                </c:pt>
                <c:pt idx="21">
                  <c:v>96795927552</c:v>
                </c:pt>
                <c:pt idx="22">
                  <c:v>96057693184</c:v>
                </c:pt>
                <c:pt idx="23">
                  <c:v>79305416192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20F-433C-B12D-0629F6DD26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8901552"/>
        <c:axId val="268902112"/>
      </c:lineChart>
      <c:catAx>
        <c:axId val="268901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68902112"/>
        <c:crosses val="autoZero"/>
        <c:auto val="1"/>
        <c:lblAlgn val="ctr"/>
        <c:lblOffset val="100"/>
        <c:noMultiLvlLbl val="0"/>
      </c:catAx>
      <c:valAx>
        <c:axId val="268902112"/>
        <c:scaling>
          <c:orientation val="minMax"/>
        </c:scaling>
        <c:delete val="0"/>
        <c:axPos val="l"/>
        <c:majorGridlines/>
        <c:numFmt formatCode="#,##0" sourceLinked="1"/>
        <c:majorTickMark val="none"/>
        <c:minorTickMark val="none"/>
        <c:tickLblPos val="nextTo"/>
        <c:spPr>
          <a:ln w="9525">
            <a:noFill/>
          </a:ln>
        </c:spPr>
        <c:crossAx val="268901552"/>
        <c:crosses val="autoZero"/>
        <c:crossBetween val="between"/>
      </c:valAx>
      <c:spPr>
        <a:gradFill>
          <a:gsLst>
            <a:gs pos="0">
              <a:schemeClr val="accent1">
                <a:tint val="66000"/>
                <a:satMod val="160000"/>
              </a:schemeClr>
            </a:gs>
            <a:gs pos="34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</c:spPr>
    </c:plotArea>
    <c:legend>
      <c:legendPos val="b"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pt-BR" dirty="0"/>
              <a:t>Distribuição de uso do </a:t>
            </a:r>
            <a:r>
              <a:rPr lang="pt-BR" dirty="0" err="1"/>
              <a:t>tempdb</a:t>
            </a:r>
            <a:r>
              <a:rPr lang="pt-BR" dirty="0"/>
              <a:t> por dia/hora/min em MB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tempdbUsage!$O$1</c:f>
              <c:strCache>
                <c:ptCount val="1"/>
                <c:pt idx="0">
                  <c:v>UsedSpace (MB)</c:v>
                </c:pt>
              </c:strCache>
            </c:strRef>
          </c:tx>
          <c:marker>
            <c:symbol val="none"/>
          </c:marker>
          <c:cat>
            <c:strRef>
              <c:f>tempdbUsage!$P$2:$P$352</c:f>
              <c:strCache>
                <c:ptCount val="351"/>
                <c:pt idx="0">
                  <c:v>20:11:25</c:v>
                </c:pt>
                <c:pt idx="1">
                  <c:v>20:11:26</c:v>
                </c:pt>
                <c:pt idx="2">
                  <c:v>20:11:26</c:v>
                </c:pt>
                <c:pt idx="3">
                  <c:v>20:11:27</c:v>
                </c:pt>
                <c:pt idx="4">
                  <c:v>20:11:30</c:v>
                </c:pt>
                <c:pt idx="5">
                  <c:v>20:11:35</c:v>
                </c:pt>
                <c:pt idx="6">
                  <c:v>20:11:45</c:v>
                </c:pt>
                <c:pt idx="7">
                  <c:v>20:11:50</c:v>
                </c:pt>
                <c:pt idx="8">
                  <c:v>20:12:0</c:v>
                </c:pt>
                <c:pt idx="9">
                  <c:v>20:12:10</c:v>
                </c:pt>
                <c:pt idx="10">
                  <c:v>20:12:15</c:v>
                </c:pt>
                <c:pt idx="11">
                  <c:v>20:12:20</c:v>
                </c:pt>
                <c:pt idx="12">
                  <c:v>20:12:30</c:v>
                </c:pt>
                <c:pt idx="13">
                  <c:v>20:12:40</c:v>
                </c:pt>
                <c:pt idx="14">
                  <c:v>20:12:45</c:v>
                </c:pt>
                <c:pt idx="15">
                  <c:v>20:12:50</c:v>
                </c:pt>
                <c:pt idx="16">
                  <c:v>20:12:55</c:v>
                </c:pt>
                <c:pt idx="17">
                  <c:v>20:13:20</c:v>
                </c:pt>
                <c:pt idx="18">
                  <c:v>20:13:25</c:v>
                </c:pt>
                <c:pt idx="19">
                  <c:v>20:13:55</c:v>
                </c:pt>
                <c:pt idx="20">
                  <c:v>20:14:10</c:v>
                </c:pt>
                <c:pt idx="21">
                  <c:v>20:14:15</c:v>
                </c:pt>
                <c:pt idx="22">
                  <c:v>20:14:25</c:v>
                </c:pt>
                <c:pt idx="23">
                  <c:v>20:14:30</c:v>
                </c:pt>
                <c:pt idx="24">
                  <c:v>20:14:40</c:v>
                </c:pt>
                <c:pt idx="25">
                  <c:v>20:14:45</c:v>
                </c:pt>
                <c:pt idx="26">
                  <c:v>20:14:50</c:v>
                </c:pt>
                <c:pt idx="27">
                  <c:v>20:15:0</c:v>
                </c:pt>
                <c:pt idx="28">
                  <c:v>20:15:5</c:v>
                </c:pt>
                <c:pt idx="29">
                  <c:v>20:15:10</c:v>
                </c:pt>
                <c:pt idx="30">
                  <c:v>20:15:15</c:v>
                </c:pt>
                <c:pt idx="31">
                  <c:v>20:15:35</c:v>
                </c:pt>
                <c:pt idx="32">
                  <c:v>20:15:50</c:v>
                </c:pt>
                <c:pt idx="33">
                  <c:v>20:16:0</c:v>
                </c:pt>
                <c:pt idx="34">
                  <c:v>20:16:5</c:v>
                </c:pt>
                <c:pt idx="35">
                  <c:v>20:16:10</c:v>
                </c:pt>
                <c:pt idx="36">
                  <c:v>20:16:30</c:v>
                </c:pt>
                <c:pt idx="37">
                  <c:v>20:16:35</c:v>
                </c:pt>
                <c:pt idx="38">
                  <c:v>20:16:45</c:v>
                </c:pt>
                <c:pt idx="39">
                  <c:v>20:16:55</c:v>
                </c:pt>
                <c:pt idx="40">
                  <c:v>20:17:5</c:v>
                </c:pt>
                <c:pt idx="41">
                  <c:v>20:17:20</c:v>
                </c:pt>
                <c:pt idx="42">
                  <c:v>20:17:25</c:v>
                </c:pt>
                <c:pt idx="43">
                  <c:v>20:17:50</c:v>
                </c:pt>
                <c:pt idx="44">
                  <c:v>20:18:5</c:v>
                </c:pt>
                <c:pt idx="45">
                  <c:v>20:18:15</c:v>
                </c:pt>
                <c:pt idx="46">
                  <c:v>20:18:25</c:v>
                </c:pt>
                <c:pt idx="47">
                  <c:v>20:18:30</c:v>
                </c:pt>
                <c:pt idx="48">
                  <c:v>20:18:40</c:v>
                </c:pt>
                <c:pt idx="49">
                  <c:v>20:18:55</c:v>
                </c:pt>
                <c:pt idx="50">
                  <c:v>20:19:0</c:v>
                </c:pt>
                <c:pt idx="51">
                  <c:v>20:19:10</c:v>
                </c:pt>
                <c:pt idx="52">
                  <c:v>20:19:15</c:v>
                </c:pt>
                <c:pt idx="53">
                  <c:v>20:19:20</c:v>
                </c:pt>
                <c:pt idx="54">
                  <c:v>20:19:30</c:v>
                </c:pt>
                <c:pt idx="55">
                  <c:v>20:19:35</c:v>
                </c:pt>
                <c:pt idx="56">
                  <c:v>20:19:55</c:v>
                </c:pt>
                <c:pt idx="57">
                  <c:v>20:20:0</c:v>
                </c:pt>
                <c:pt idx="58">
                  <c:v>20:20:5</c:v>
                </c:pt>
                <c:pt idx="59">
                  <c:v>20:20:20</c:v>
                </c:pt>
                <c:pt idx="60">
                  <c:v>20:20:30</c:v>
                </c:pt>
                <c:pt idx="61">
                  <c:v>20:20:35</c:v>
                </c:pt>
                <c:pt idx="62">
                  <c:v>20:20:45</c:v>
                </c:pt>
                <c:pt idx="63">
                  <c:v>20:20:50</c:v>
                </c:pt>
                <c:pt idx="64">
                  <c:v>20:21:5</c:v>
                </c:pt>
                <c:pt idx="65">
                  <c:v>20:21:40</c:v>
                </c:pt>
                <c:pt idx="66">
                  <c:v>20:21:45</c:v>
                </c:pt>
                <c:pt idx="67">
                  <c:v>20:21:50</c:v>
                </c:pt>
                <c:pt idx="68">
                  <c:v>20:22:15</c:v>
                </c:pt>
                <c:pt idx="69">
                  <c:v>20:22:20</c:v>
                </c:pt>
                <c:pt idx="70">
                  <c:v>20:22:55</c:v>
                </c:pt>
                <c:pt idx="71">
                  <c:v>20:23:10</c:v>
                </c:pt>
                <c:pt idx="72">
                  <c:v>20:23:30</c:v>
                </c:pt>
                <c:pt idx="73">
                  <c:v>20:23:45</c:v>
                </c:pt>
                <c:pt idx="74">
                  <c:v>20:23:50</c:v>
                </c:pt>
                <c:pt idx="75">
                  <c:v>20:23:55</c:v>
                </c:pt>
                <c:pt idx="76">
                  <c:v>21:0:20</c:v>
                </c:pt>
                <c:pt idx="77">
                  <c:v>21:0:25</c:v>
                </c:pt>
                <c:pt idx="78">
                  <c:v>21:0:50</c:v>
                </c:pt>
                <c:pt idx="79">
                  <c:v>21:0:55</c:v>
                </c:pt>
                <c:pt idx="80">
                  <c:v>21:1:10</c:v>
                </c:pt>
                <c:pt idx="81">
                  <c:v>21:1:15</c:v>
                </c:pt>
                <c:pt idx="82">
                  <c:v>21:1:30</c:v>
                </c:pt>
                <c:pt idx="83">
                  <c:v>21:1:40</c:v>
                </c:pt>
                <c:pt idx="84">
                  <c:v>21:2:15</c:v>
                </c:pt>
                <c:pt idx="85">
                  <c:v>21:2:20</c:v>
                </c:pt>
                <c:pt idx="86">
                  <c:v>21:2:35</c:v>
                </c:pt>
                <c:pt idx="87">
                  <c:v>21:3:20</c:v>
                </c:pt>
                <c:pt idx="88">
                  <c:v>21:3:50</c:v>
                </c:pt>
                <c:pt idx="89">
                  <c:v>21:4:0</c:v>
                </c:pt>
                <c:pt idx="90">
                  <c:v>21:4:15</c:v>
                </c:pt>
                <c:pt idx="91">
                  <c:v>21:4:35</c:v>
                </c:pt>
                <c:pt idx="92">
                  <c:v>21:4:50</c:v>
                </c:pt>
                <c:pt idx="93">
                  <c:v>21:4:55</c:v>
                </c:pt>
                <c:pt idx="94">
                  <c:v>21:5:15</c:v>
                </c:pt>
                <c:pt idx="95">
                  <c:v>21:5:25</c:v>
                </c:pt>
                <c:pt idx="96">
                  <c:v>21:5:30</c:v>
                </c:pt>
                <c:pt idx="97">
                  <c:v>21:5:35</c:v>
                </c:pt>
                <c:pt idx="98">
                  <c:v>21:5:45</c:v>
                </c:pt>
                <c:pt idx="99">
                  <c:v>21:5:50</c:v>
                </c:pt>
                <c:pt idx="100">
                  <c:v>21:5:55</c:v>
                </c:pt>
                <c:pt idx="101">
                  <c:v>21:6:0</c:v>
                </c:pt>
                <c:pt idx="102">
                  <c:v>21:6:30</c:v>
                </c:pt>
                <c:pt idx="103">
                  <c:v>21:6:45</c:v>
                </c:pt>
                <c:pt idx="104">
                  <c:v>21:6:50</c:v>
                </c:pt>
                <c:pt idx="105">
                  <c:v>21:6:55</c:v>
                </c:pt>
                <c:pt idx="106">
                  <c:v>21:7:5</c:v>
                </c:pt>
                <c:pt idx="107">
                  <c:v>21:7:15</c:v>
                </c:pt>
                <c:pt idx="108">
                  <c:v>21:7:25</c:v>
                </c:pt>
                <c:pt idx="109">
                  <c:v>21:7:30</c:v>
                </c:pt>
                <c:pt idx="110">
                  <c:v>21:7:35</c:v>
                </c:pt>
                <c:pt idx="111">
                  <c:v>21:7:45</c:v>
                </c:pt>
                <c:pt idx="112">
                  <c:v>21:8:10</c:v>
                </c:pt>
                <c:pt idx="113">
                  <c:v>21:8:20</c:v>
                </c:pt>
                <c:pt idx="114">
                  <c:v>21:8:25</c:v>
                </c:pt>
                <c:pt idx="115">
                  <c:v>21:8:30</c:v>
                </c:pt>
                <c:pt idx="116">
                  <c:v>21:8:35</c:v>
                </c:pt>
                <c:pt idx="117">
                  <c:v>21:8:40</c:v>
                </c:pt>
                <c:pt idx="118">
                  <c:v>21:8:50</c:v>
                </c:pt>
                <c:pt idx="119">
                  <c:v>21:9:15</c:v>
                </c:pt>
                <c:pt idx="120">
                  <c:v>21:9:45</c:v>
                </c:pt>
                <c:pt idx="121">
                  <c:v>21:9:50</c:v>
                </c:pt>
                <c:pt idx="122">
                  <c:v>21:10:0</c:v>
                </c:pt>
                <c:pt idx="123">
                  <c:v>21:10:5</c:v>
                </c:pt>
                <c:pt idx="124">
                  <c:v>21:10:35</c:v>
                </c:pt>
                <c:pt idx="125">
                  <c:v>21:10:45</c:v>
                </c:pt>
                <c:pt idx="126">
                  <c:v>21:10:50</c:v>
                </c:pt>
                <c:pt idx="127">
                  <c:v>21:10:55</c:v>
                </c:pt>
                <c:pt idx="128">
                  <c:v>21:11:5</c:v>
                </c:pt>
                <c:pt idx="129">
                  <c:v>21:11:15</c:v>
                </c:pt>
                <c:pt idx="130">
                  <c:v>21:11:20</c:v>
                </c:pt>
                <c:pt idx="131">
                  <c:v>21:11:30</c:v>
                </c:pt>
                <c:pt idx="132">
                  <c:v>21:11:40</c:v>
                </c:pt>
                <c:pt idx="133">
                  <c:v>21:11:45</c:v>
                </c:pt>
                <c:pt idx="134">
                  <c:v>21:11:50</c:v>
                </c:pt>
                <c:pt idx="135">
                  <c:v>21:12:0</c:v>
                </c:pt>
                <c:pt idx="136">
                  <c:v>21:12:5</c:v>
                </c:pt>
                <c:pt idx="137">
                  <c:v>21:12:25</c:v>
                </c:pt>
                <c:pt idx="138">
                  <c:v>21:12:40</c:v>
                </c:pt>
                <c:pt idx="139">
                  <c:v>21:12:55</c:v>
                </c:pt>
                <c:pt idx="140">
                  <c:v>21:13:0</c:v>
                </c:pt>
                <c:pt idx="141">
                  <c:v>21:13:5</c:v>
                </c:pt>
                <c:pt idx="142">
                  <c:v>21:13:20</c:v>
                </c:pt>
                <c:pt idx="143">
                  <c:v>21:13:30</c:v>
                </c:pt>
                <c:pt idx="144">
                  <c:v>21:13:40</c:v>
                </c:pt>
                <c:pt idx="145">
                  <c:v>21:13:50</c:v>
                </c:pt>
                <c:pt idx="146">
                  <c:v>21:13:55</c:v>
                </c:pt>
                <c:pt idx="147">
                  <c:v>21:14:5</c:v>
                </c:pt>
                <c:pt idx="148">
                  <c:v>21:14:15</c:v>
                </c:pt>
                <c:pt idx="149">
                  <c:v>21:14:20</c:v>
                </c:pt>
                <c:pt idx="150">
                  <c:v>21:14:40</c:v>
                </c:pt>
                <c:pt idx="151">
                  <c:v>21:14:45</c:v>
                </c:pt>
                <c:pt idx="152">
                  <c:v>21:14:55</c:v>
                </c:pt>
                <c:pt idx="153">
                  <c:v>21:15:5</c:v>
                </c:pt>
                <c:pt idx="154">
                  <c:v>21:15:10</c:v>
                </c:pt>
                <c:pt idx="155">
                  <c:v>21:15:35</c:v>
                </c:pt>
                <c:pt idx="156">
                  <c:v>21:15:40</c:v>
                </c:pt>
                <c:pt idx="157">
                  <c:v>21:15:45</c:v>
                </c:pt>
                <c:pt idx="158">
                  <c:v>21:16:15</c:v>
                </c:pt>
                <c:pt idx="159">
                  <c:v>20:11:40</c:v>
                </c:pt>
                <c:pt idx="160">
                  <c:v>20:11:55</c:v>
                </c:pt>
                <c:pt idx="161">
                  <c:v>20:12:5</c:v>
                </c:pt>
                <c:pt idx="162">
                  <c:v>20:12:25</c:v>
                </c:pt>
                <c:pt idx="163">
                  <c:v>20:12:35</c:v>
                </c:pt>
                <c:pt idx="164">
                  <c:v>20:13:0</c:v>
                </c:pt>
                <c:pt idx="165">
                  <c:v>20:13:5</c:v>
                </c:pt>
                <c:pt idx="166">
                  <c:v>20:13:10</c:v>
                </c:pt>
                <c:pt idx="167">
                  <c:v>20:13:15</c:v>
                </c:pt>
                <c:pt idx="168">
                  <c:v>20:13:30</c:v>
                </c:pt>
                <c:pt idx="169">
                  <c:v>20:13:35</c:v>
                </c:pt>
                <c:pt idx="170">
                  <c:v>20:13:40</c:v>
                </c:pt>
                <c:pt idx="171">
                  <c:v>20:13:45</c:v>
                </c:pt>
                <c:pt idx="172">
                  <c:v>20:13:50</c:v>
                </c:pt>
                <c:pt idx="173">
                  <c:v>20:14:0</c:v>
                </c:pt>
                <c:pt idx="174">
                  <c:v>20:14:5</c:v>
                </c:pt>
                <c:pt idx="175">
                  <c:v>20:14:20</c:v>
                </c:pt>
                <c:pt idx="176">
                  <c:v>20:14:35</c:v>
                </c:pt>
                <c:pt idx="177">
                  <c:v>20:14:55</c:v>
                </c:pt>
                <c:pt idx="178">
                  <c:v>20:15:20</c:v>
                </c:pt>
                <c:pt idx="179">
                  <c:v>20:15:25</c:v>
                </c:pt>
                <c:pt idx="180">
                  <c:v>20:15:30</c:v>
                </c:pt>
                <c:pt idx="181">
                  <c:v>20:15:40</c:v>
                </c:pt>
                <c:pt idx="182">
                  <c:v>20:15:45</c:v>
                </c:pt>
                <c:pt idx="183">
                  <c:v>20:15:55</c:v>
                </c:pt>
                <c:pt idx="184">
                  <c:v>20:16:15</c:v>
                </c:pt>
                <c:pt idx="185">
                  <c:v>20:16:20</c:v>
                </c:pt>
                <c:pt idx="186">
                  <c:v>20:16:25</c:v>
                </c:pt>
                <c:pt idx="187">
                  <c:v>20:16:40</c:v>
                </c:pt>
                <c:pt idx="188">
                  <c:v>20:16:50</c:v>
                </c:pt>
                <c:pt idx="189">
                  <c:v>20:17:0</c:v>
                </c:pt>
                <c:pt idx="190">
                  <c:v>20:17:10</c:v>
                </c:pt>
                <c:pt idx="191">
                  <c:v>20:17:15</c:v>
                </c:pt>
                <c:pt idx="192">
                  <c:v>20:17:30</c:v>
                </c:pt>
                <c:pt idx="193">
                  <c:v>20:17:35</c:v>
                </c:pt>
                <c:pt idx="194">
                  <c:v>20:17:40</c:v>
                </c:pt>
                <c:pt idx="195">
                  <c:v>20:17:45</c:v>
                </c:pt>
                <c:pt idx="196">
                  <c:v>20:17:55</c:v>
                </c:pt>
                <c:pt idx="197">
                  <c:v>20:18:0</c:v>
                </c:pt>
                <c:pt idx="198">
                  <c:v>20:18:10</c:v>
                </c:pt>
                <c:pt idx="199">
                  <c:v>20:18:20</c:v>
                </c:pt>
                <c:pt idx="200">
                  <c:v>20:18:35</c:v>
                </c:pt>
                <c:pt idx="201">
                  <c:v>20:18:45</c:v>
                </c:pt>
                <c:pt idx="202">
                  <c:v>20:18:50</c:v>
                </c:pt>
                <c:pt idx="203">
                  <c:v>20:19:5</c:v>
                </c:pt>
                <c:pt idx="204">
                  <c:v>20:19:25</c:v>
                </c:pt>
                <c:pt idx="205">
                  <c:v>20:19:40</c:v>
                </c:pt>
                <c:pt idx="206">
                  <c:v>20:19:45</c:v>
                </c:pt>
                <c:pt idx="207">
                  <c:v>20:19:50</c:v>
                </c:pt>
                <c:pt idx="208">
                  <c:v>20:20:10</c:v>
                </c:pt>
                <c:pt idx="209">
                  <c:v>20:20:15</c:v>
                </c:pt>
                <c:pt idx="210">
                  <c:v>20:20:25</c:v>
                </c:pt>
                <c:pt idx="211">
                  <c:v>20:20:40</c:v>
                </c:pt>
                <c:pt idx="212">
                  <c:v>20:20:55</c:v>
                </c:pt>
                <c:pt idx="213">
                  <c:v>20:21:0</c:v>
                </c:pt>
                <c:pt idx="214">
                  <c:v>20:21:10</c:v>
                </c:pt>
                <c:pt idx="215">
                  <c:v>20:21:15</c:v>
                </c:pt>
                <c:pt idx="216">
                  <c:v>20:21:20</c:v>
                </c:pt>
                <c:pt idx="217">
                  <c:v>20:21:25</c:v>
                </c:pt>
                <c:pt idx="218">
                  <c:v>20:21:30</c:v>
                </c:pt>
                <c:pt idx="219">
                  <c:v>20:21:35</c:v>
                </c:pt>
                <c:pt idx="220">
                  <c:v>20:21:55</c:v>
                </c:pt>
                <c:pt idx="221">
                  <c:v>20:22:0</c:v>
                </c:pt>
                <c:pt idx="222">
                  <c:v>20:22:5</c:v>
                </c:pt>
                <c:pt idx="223">
                  <c:v>20:22:10</c:v>
                </c:pt>
                <c:pt idx="224">
                  <c:v>20:22:25</c:v>
                </c:pt>
                <c:pt idx="225">
                  <c:v>20:22:30</c:v>
                </c:pt>
                <c:pt idx="226">
                  <c:v>20:22:35</c:v>
                </c:pt>
                <c:pt idx="227">
                  <c:v>20:22:40</c:v>
                </c:pt>
                <c:pt idx="228">
                  <c:v>20:22:45</c:v>
                </c:pt>
                <c:pt idx="229">
                  <c:v>20:22:50</c:v>
                </c:pt>
                <c:pt idx="230">
                  <c:v>20:23:0</c:v>
                </c:pt>
                <c:pt idx="231">
                  <c:v>20:23:5</c:v>
                </c:pt>
                <c:pt idx="232">
                  <c:v>20:23:15</c:v>
                </c:pt>
                <c:pt idx="233">
                  <c:v>20:23:20</c:v>
                </c:pt>
                <c:pt idx="234">
                  <c:v>20:23:25</c:v>
                </c:pt>
                <c:pt idx="235">
                  <c:v>20:23:35</c:v>
                </c:pt>
                <c:pt idx="236">
                  <c:v>20:23:40</c:v>
                </c:pt>
                <c:pt idx="237">
                  <c:v>21:0:0</c:v>
                </c:pt>
                <c:pt idx="238">
                  <c:v>21:0:5</c:v>
                </c:pt>
                <c:pt idx="239">
                  <c:v>21:0:10</c:v>
                </c:pt>
                <c:pt idx="240">
                  <c:v>21:0:15</c:v>
                </c:pt>
                <c:pt idx="241">
                  <c:v>21:0:30</c:v>
                </c:pt>
                <c:pt idx="242">
                  <c:v>21:0:35</c:v>
                </c:pt>
                <c:pt idx="243">
                  <c:v>21:0:40</c:v>
                </c:pt>
                <c:pt idx="244">
                  <c:v>21:0:45</c:v>
                </c:pt>
                <c:pt idx="245">
                  <c:v>21:1:0</c:v>
                </c:pt>
                <c:pt idx="246">
                  <c:v>21:1:5</c:v>
                </c:pt>
                <c:pt idx="247">
                  <c:v>21:1:20</c:v>
                </c:pt>
                <c:pt idx="248">
                  <c:v>21:1:25</c:v>
                </c:pt>
                <c:pt idx="249">
                  <c:v>21:1:35</c:v>
                </c:pt>
                <c:pt idx="250">
                  <c:v>21:1:45</c:v>
                </c:pt>
                <c:pt idx="251">
                  <c:v>21:1:50</c:v>
                </c:pt>
                <c:pt idx="252">
                  <c:v>21:1:55</c:v>
                </c:pt>
                <c:pt idx="253">
                  <c:v>21:2:0</c:v>
                </c:pt>
                <c:pt idx="254">
                  <c:v>21:2:5</c:v>
                </c:pt>
                <c:pt idx="255">
                  <c:v>21:2:10</c:v>
                </c:pt>
                <c:pt idx="256">
                  <c:v>21:2:25</c:v>
                </c:pt>
                <c:pt idx="257">
                  <c:v>21:2:30</c:v>
                </c:pt>
                <c:pt idx="258">
                  <c:v>21:2:40</c:v>
                </c:pt>
                <c:pt idx="259">
                  <c:v>21:2:45</c:v>
                </c:pt>
                <c:pt idx="260">
                  <c:v>21:2:50</c:v>
                </c:pt>
                <c:pt idx="261">
                  <c:v>21:2:55</c:v>
                </c:pt>
                <c:pt idx="262">
                  <c:v>21:3:0</c:v>
                </c:pt>
                <c:pt idx="263">
                  <c:v>21:3:5</c:v>
                </c:pt>
                <c:pt idx="264">
                  <c:v>21:3:10</c:v>
                </c:pt>
                <c:pt idx="265">
                  <c:v>21:3:15</c:v>
                </c:pt>
                <c:pt idx="266">
                  <c:v>21:3:25</c:v>
                </c:pt>
                <c:pt idx="267">
                  <c:v>21:3:30</c:v>
                </c:pt>
                <c:pt idx="268">
                  <c:v>21:3:35</c:v>
                </c:pt>
                <c:pt idx="269">
                  <c:v>21:3:40</c:v>
                </c:pt>
                <c:pt idx="270">
                  <c:v>21:3:45</c:v>
                </c:pt>
                <c:pt idx="271">
                  <c:v>21:3:55</c:v>
                </c:pt>
                <c:pt idx="272">
                  <c:v>21:4:5</c:v>
                </c:pt>
                <c:pt idx="273">
                  <c:v>21:4:10</c:v>
                </c:pt>
                <c:pt idx="274">
                  <c:v>21:4:20</c:v>
                </c:pt>
                <c:pt idx="275">
                  <c:v>21:4:25</c:v>
                </c:pt>
                <c:pt idx="276">
                  <c:v>21:4:30</c:v>
                </c:pt>
                <c:pt idx="277">
                  <c:v>21:4:40</c:v>
                </c:pt>
                <c:pt idx="278">
                  <c:v>21:4:45</c:v>
                </c:pt>
                <c:pt idx="279">
                  <c:v>21:5:0</c:v>
                </c:pt>
                <c:pt idx="280">
                  <c:v>21:5:5</c:v>
                </c:pt>
                <c:pt idx="281">
                  <c:v>21:5:10</c:v>
                </c:pt>
                <c:pt idx="282">
                  <c:v>21:5:20</c:v>
                </c:pt>
                <c:pt idx="283">
                  <c:v>21:5:40</c:v>
                </c:pt>
                <c:pt idx="284">
                  <c:v>21:6:5</c:v>
                </c:pt>
                <c:pt idx="285">
                  <c:v>21:6:10</c:v>
                </c:pt>
                <c:pt idx="286">
                  <c:v>21:6:15</c:v>
                </c:pt>
                <c:pt idx="287">
                  <c:v>21:6:20</c:v>
                </c:pt>
                <c:pt idx="288">
                  <c:v>21:6:25</c:v>
                </c:pt>
                <c:pt idx="289">
                  <c:v>21:6:35</c:v>
                </c:pt>
                <c:pt idx="290">
                  <c:v>21:6:40</c:v>
                </c:pt>
                <c:pt idx="291">
                  <c:v>21:7:0</c:v>
                </c:pt>
                <c:pt idx="292">
                  <c:v>21:7:10</c:v>
                </c:pt>
                <c:pt idx="293">
                  <c:v>21:7:20</c:v>
                </c:pt>
                <c:pt idx="294">
                  <c:v>21:7:40</c:v>
                </c:pt>
                <c:pt idx="295">
                  <c:v>21:7:50</c:v>
                </c:pt>
                <c:pt idx="296">
                  <c:v>21:7:55</c:v>
                </c:pt>
                <c:pt idx="297">
                  <c:v>21:8:0</c:v>
                </c:pt>
                <c:pt idx="298">
                  <c:v>21:8:5</c:v>
                </c:pt>
                <c:pt idx="299">
                  <c:v>21:8:15</c:v>
                </c:pt>
                <c:pt idx="300">
                  <c:v>21:8:45</c:v>
                </c:pt>
                <c:pt idx="301">
                  <c:v>21:8:55</c:v>
                </c:pt>
                <c:pt idx="302">
                  <c:v>21:9:0</c:v>
                </c:pt>
                <c:pt idx="303">
                  <c:v>21:9:5</c:v>
                </c:pt>
                <c:pt idx="304">
                  <c:v>21:9:10</c:v>
                </c:pt>
                <c:pt idx="305">
                  <c:v>21:9:20</c:v>
                </c:pt>
                <c:pt idx="306">
                  <c:v>21:9:25</c:v>
                </c:pt>
                <c:pt idx="307">
                  <c:v>21:9:30</c:v>
                </c:pt>
                <c:pt idx="308">
                  <c:v>21:9:35</c:v>
                </c:pt>
                <c:pt idx="309">
                  <c:v>21:9:40</c:v>
                </c:pt>
                <c:pt idx="310">
                  <c:v>21:9:55</c:v>
                </c:pt>
                <c:pt idx="311">
                  <c:v>21:10:10</c:v>
                </c:pt>
                <c:pt idx="312">
                  <c:v>21:10:15</c:v>
                </c:pt>
                <c:pt idx="313">
                  <c:v>21:10:20</c:v>
                </c:pt>
                <c:pt idx="314">
                  <c:v>21:10:25</c:v>
                </c:pt>
                <c:pt idx="315">
                  <c:v>21:10:30</c:v>
                </c:pt>
                <c:pt idx="316">
                  <c:v>21:10:40</c:v>
                </c:pt>
                <c:pt idx="317">
                  <c:v>21:11:0</c:v>
                </c:pt>
                <c:pt idx="318">
                  <c:v>21:11:10</c:v>
                </c:pt>
                <c:pt idx="319">
                  <c:v>21:11:25</c:v>
                </c:pt>
                <c:pt idx="320">
                  <c:v>21:11:35</c:v>
                </c:pt>
                <c:pt idx="321">
                  <c:v>21:11:55</c:v>
                </c:pt>
                <c:pt idx="322">
                  <c:v>21:12:10</c:v>
                </c:pt>
                <c:pt idx="323">
                  <c:v>21:12:15</c:v>
                </c:pt>
                <c:pt idx="324">
                  <c:v>21:12:20</c:v>
                </c:pt>
                <c:pt idx="325">
                  <c:v>21:12:30</c:v>
                </c:pt>
                <c:pt idx="326">
                  <c:v>21:12:35</c:v>
                </c:pt>
                <c:pt idx="327">
                  <c:v>21:12:45</c:v>
                </c:pt>
                <c:pt idx="328">
                  <c:v>21:12:50</c:v>
                </c:pt>
                <c:pt idx="329">
                  <c:v>21:13:10</c:v>
                </c:pt>
                <c:pt idx="330">
                  <c:v>21:13:15</c:v>
                </c:pt>
                <c:pt idx="331">
                  <c:v>21:13:25</c:v>
                </c:pt>
                <c:pt idx="332">
                  <c:v>21:13:35</c:v>
                </c:pt>
                <c:pt idx="333">
                  <c:v>21:13:45</c:v>
                </c:pt>
                <c:pt idx="334">
                  <c:v>21:14:0</c:v>
                </c:pt>
                <c:pt idx="335">
                  <c:v>21:14:10</c:v>
                </c:pt>
                <c:pt idx="336">
                  <c:v>21:14:25</c:v>
                </c:pt>
                <c:pt idx="337">
                  <c:v>21:14:30</c:v>
                </c:pt>
                <c:pt idx="338">
                  <c:v>21:14:35</c:v>
                </c:pt>
                <c:pt idx="339">
                  <c:v>21:14:50</c:v>
                </c:pt>
                <c:pt idx="340">
                  <c:v>21:15:0</c:v>
                </c:pt>
                <c:pt idx="341">
                  <c:v>21:15:15</c:v>
                </c:pt>
                <c:pt idx="342">
                  <c:v>21:15:20</c:v>
                </c:pt>
                <c:pt idx="343">
                  <c:v>21:15:25</c:v>
                </c:pt>
                <c:pt idx="344">
                  <c:v>21:15:30</c:v>
                </c:pt>
                <c:pt idx="345">
                  <c:v>21:15:50</c:v>
                </c:pt>
                <c:pt idx="346">
                  <c:v>21:15:55</c:v>
                </c:pt>
                <c:pt idx="347">
                  <c:v>21:16:0</c:v>
                </c:pt>
                <c:pt idx="348">
                  <c:v>21:16:5</c:v>
                </c:pt>
                <c:pt idx="349">
                  <c:v>21:16:10</c:v>
                </c:pt>
                <c:pt idx="350">
                  <c:v>21:16:20</c:v>
                </c:pt>
              </c:strCache>
            </c:strRef>
          </c:cat>
          <c:val>
            <c:numRef>
              <c:f>tempdbUsage!$O$2:$O$352</c:f>
              <c:numCache>
                <c:formatCode>_-* #,##0.00_-;\-* #,##0.00_-;_-* "-"??_-;_-@_-</c:formatCode>
                <c:ptCount val="351"/>
                <c:pt idx="0">
                  <c:v>5662</c:v>
                </c:pt>
                <c:pt idx="1">
                  <c:v>5723.8125</c:v>
                </c:pt>
                <c:pt idx="2">
                  <c:v>5442.75</c:v>
                </c:pt>
                <c:pt idx="3">
                  <c:v>5467.5625</c:v>
                </c:pt>
                <c:pt idx="4">
                  <c:v>5670.375</c:v>
                </c:pt>
                <c:pt idx="5">
                  <c:v>6330.6875</c:v>
                </c:pt>
                <c:pt idx="6">
                  <c:v>1559.8125</c:v>
                </c:pt>
                <c:pt idx="7">
                  <c:v>1513.9375</c:v>
                </c:pt>
                <c:pt idx="8">
                  <c:v>1531.875</c:v>
                </c:pt>
                <c:pt idx="9">
                  <c:v>1707.875</c:v>
                </c:pt>
                <c:pt idx="10">
                  <c:v>1538.875</c:v>
                </c:pt>
                <c:pt idx="11">
                  <c:v>2630.75</c:v>
                </c:pt>
                <c:pt idx="12">
                  <c:v>1526.6875</c:v>
                </c:pt>
                <c:pt idx="13">
                  <c:v>1630.375</c:v>
                </c:pt>
                <c:pt idx="14">
                  <c:v>2078.375</c:v>
                </c:pt>
                <c:pt idx="15">
                  <c:v>1498.875</c:v>
                </c:pt>
                <c:pt idx="16">
                  <c:v>1521.6875</c:v>
                </c:pt>
                <c:pt idx="17">
                  <c:v>1497.5625</c:v>
                </c:pt>
                <c:pt idx="18">
                  <c:v>1301.6875</c:v>
                </c:pt>
                <c:pt idx="19">
                  <c:v>692</c:v>
                </c:pt>
                <c:pt idx="20">
                  <c:v>605.1875</c:v>
                </c:pt>
                <c:pt idx="21">
                  <c:v>617.0625</c:v>
                </c:pt>
                <c:pt idx="22">
                  <c:v>1470.625</c:v>
                </c:pt>
                <c:pt idx="23">
                  <c:v>621.125</c:v>
                </c:pt>
                <c:pt idx="24">
                  <c:v>725.625</c:v>
                </c:pt>
                <c:pt idx="25">
                  <c:v>660.4375</c:v>
                </c:pt>
                <c:pt idx="26">
                  <c:v>564.25</c:v>
                </c:pt>
                <c:pt idx="27">
                  <c:v>611.0625</c:v>
                </c:pt>
                <c:pt idx="28">
                  <c:v>562.6875</c:v>
                </c:pt>
                <c:pt idx="29">
                  <c:v>616.1875</c:v>
                </c:pt>
                <c:pt idx="30">
                  <c:v>569.4375</c:v>
                </c:pt>
                <c:pt idx="31">
                  <c:v>616.8125</c:v>
                </c:pt>
                <c:pt idx="32">
                  <c:v>984.375</c:v>
                </c:pt>
                <c:pt idx="33">
                  <c:v>744.125</c:v>
                </c:pt>
                <c:pt idx="34">
                  <c:v>705.3125</c:v>
                </c:pt>
                <c:pt idx="35">
                  <c:v>540.4375</c:v>
                </c:pt>
                <c:pt idx="36">
                  <c:v>380.5</c:v>
                </c:pt>
                <c:pt idx="37">
                  <c:v>1172.25</c:v>
                </c:pt>
                <c:pt idx="38">
                  <c:v>777.9375</c:v>
                </c:pt>
                <c:pt idx="39">
                  <c:v>334.5</c:v>
                </c:pt>
                <c:pt idx="40">
                  <c:v>971.4375</c:v>
                </c:pt>
                <c:pt idx="41">
                  <c:v>521.6875</c:v>
                </c:pt>
                <c:pt idx="42">
                  <c:v>482.9375</c:v>
                </c:pt>
                <c:pt idx="43">
                  <c:v>534.0625</c:v>
                </c:pt>
                <c:pt idx="44">
                  <c:v>475.0625</c:v>
                </c:pt>
                <c:pt idx="45">
                  <c:v>375.125</c:v>
                </c:pt>
                <c:pt idx="46">
                  <c:v>688.8125</c:v>
                </c:pt>
                <c:pt idx="47">
                  <c:v>942.9375</c:v>
                </c:pt>
                <c:pt idx="48">
                  <c:v>2137.1875</c:v>
                </c:pt>
                <c:pt idx="49">
                  <c:v>2878.125</c:v>
                </c:pt>
                <c:pt idx="50">
                  <c:v>478.6875</c:v>
                </c:pt>
                <c:pt idx="51">
                  <c:v>960.9375</c:v>
                </c:pt>
                <c:pt idx="52">
                  <c:v>1184.75</c:v>
                </c:pt>
                <c:pt idx="53">
                  <c:v>1384.875</c:v>
                </c:pt>
                <c:pt idx="54">
                  <c:v>317.0625</c:v>
                </c:pt>
                <c:pt idx="55">
                  <c:v>347.9375</c:v>
                </c:pt>
                <c:pt idx="56">
                  <c:v>777.875</c:v>
                </c:pt>
                <c:pt idx="57">
                  <c:v>3746.3125</c:v>
                </c:pt>
                <c:pt idx="58">
                  <c:v>3939.1875</c:v>
                </c:pt>
                <c:pt idx="59">
                  <c:v>318.0625</c:v>
                </c:pt>
                <c:pt idx="60">
                  <c:v>297</c:v>
                </c:pt>
                <c:pt idx="61">
                  <c:v>487.75</c:v>
                </c:pt>
                <c:pt idx="62">
                  <c:v>297.5</c:v>
                </c:pt>
                <c:pt idx="63">
                  <c:v>298.5</c:v>
                </c:pt>
                <c:pt idx="64">
                  <c:v>267.125</c:v>
                </c:pt>
                <c:pt idx="65">
                  <c:v>3832.125</c:v>
                </c:pt>
                <c:pt idx="66">
                  <c:v>4025.5</c:v>
                </c:pt>
                <c:pt idx="67">
                  <c:v>290.25</c:v>
                </c:pt>
                <c:pt idx="68">
                  <c:v>343.8125</c:v>
                </c:pt>
                <c:pt idx="69">
                  <c:v>501.25</c:v>
                </c:pt>
                <c:pt idx="70">
                  <c:v>278.6875</c:v>
                </c:pt>
                <c:pt idx="71">
                  <c:v>401.5</c:v>
                </c:pt>
                <c:pt idx="72">
                  <c:v>323.125</c:v>
                </c:pt>
                <c:pt idx="73">
                  <c:v>262.6875</c:v>
                </c:pt>
                <c:pt idx="74">
                  <c:v>253.9375</c:v>
                </c:pt>
                <c:pt idx="75">
                  <c:v>249.5</c:v>
                </c:pt>
                <c:pt idx="76">
                  <c:v>239.5625</c:v>
                </c:pt>
                <c:pt idx="77">
                  <c:v>240.4375</c:v>
                </c:pt>
                <c:pt idx="78">
                  <c:v>236.8125</c:v>
                </c:pt>
                <c:pt idx="79">
                  <c:v>238.125</c:v>
                </c:pt>
                <c:pt idx="80">
                  <c:v>235.5625</c:v>
                </c:pt>
                <c:pt idx="81">
                  <c:v>269.125</c:v>
                </c:pt>
                <c:pt idx="82">
                  <c:v>250.25</c:v>
                </c:pt>
                <c:pt idx="83">
                  <c:v>1075.4375</c:v>
                </c:pt>
                <c:pt idx="84">
                  <c:v>212.3125</c:v>
                </c:pt>
                <c:pt idx="85">
                  <c:v>213</c:v>
                </c:pt>
                <c:pt idx="86">
                  <c:v>2801.75</c:v>
                </c:pt>
                <c:pt idx="87">
                  <c:v>967.1875</c:v>
                </c:pt>
                <c:pt idx="88">
                  <c:v>2248.6875</c:v>
                </c:pt>
                <c:pt idx="89">
                  <c:v>2576.5</c:v>
                </c:pt>
                <c:pt idx="90">
                  <c:v>2200.8125</c:v>
                </c:pt>
                <c:pt idx="91">
                  <c:v>2947.3125</c:v>
                </c:pt>
                <c:pt idx="92">
                  <c:v>7357.3125</c:v>
                </c:pt>
                <c:pt idx="93">
                  <c:v>5688.0625</c:v>
                </c:pt>
                <c:pt idx="94">
                  <c:v>2328.25</c:v>
                </c:pt>
                <c:pt idx="95">
                  <c:v>2353.4375</c:v>
                </c:pt>
                <c:pt idx="96">
                  <c:v>2527.9375</c:v>
                </c:pt>
                <c:pt idx="97">
                  <c:v>2377.0625</c:v>
                </c:pt>
                <c:pt idx="98">
                  <c:v>2285.6875</c:v>
                </c:pt>
                <c:pt idx="99">
                  <c:v>2212.8125</c:v>
                </c:pt>
                <c:pt idx="100">
                  <c:v>2202.0625</c:v>
                </c:pt>
                <c:pt idx="101">
                  <c:v>2221.1875</c:v>
                </c:pt>
                <c:pt idx="102">
                  <c:v>2144.5</c:v>
                </c:pt>
                <c:pt idx="103">
                  <c:v>2343.4375</c:v>
                </c:pt>
                <c:pt idx="104">
                  <c:v>2217.5</c:v>
                </c:pt>
                <c:pt idx="105">
                  <c:v>2202.5</c:v>
                </c:pt>
                <c:pt idx="106">
                  <c:v>4617</c:v>
                </c:pt>
                <c:pt idx="107">
                  <c:v>3120.75</c:v>
                </c:pt>
                <c:pt idx="108">
                  <c:v>3808.6875</c:v>
                </c:pt>
                <c:pt idx="109">
                  <c:v>3718.6875</c:v>
                </c:pt>
                <c:pt idx="110">
                  <c:v>3914.1875</c:v>
                </c:pt>
                <c:pt idx="111">
                  <c:v>2122.125</c:v>
                </c:pt>
                <c:pt idx="112">
                  <c:v>4057.0625</c:v>
                </c:pt>
                <c:pt idx="113">
                  <c:v>2410.3125</c:v>
                </c:pt>
                <c:pt idx="114">
                  <c:v>2545.6875</c:v>
                </c:pt>
                <c:pt idx="115">
                  <c:v>2103.3125</c:v>
                </c:pt>
                <c:pt idx="116">
                  <c:v>2027.5625</c:v>
                </c:pt>
                <c:pt idx="117">
                  <c:v>1535.0625</c:v>
                </c:pt>
                <c:pt idx="118">
                  <c:v>1550.25</c:v>
                </c:pt>
                <c:pt idx="119">
                  <c:v>1548.75</c:v>
                </c:pt>
                <c:pt idx="120">
                  <c:v>1580.375</c:v>
                </c:pt>
                <c:pt idx="121">
                  <c:v>1544.9375</c:v>
                </c:pt>
                <c:pt idx="122">
                  <c:v>1518.125</c:v>
                </c:pt>
                <c:pt idx="123">
                  <c:v>1556.375</c:v>
                </c:pt>
                <c:pt idx="124">
                  <c:v>1468.0625</c:v>
                </c:pt>
                <c:pt idx="125">
                  <c:v>2801.8125</c:v>
                </c:pt>
                <c:pt idx="126">
                  <c:v>1505.8125</c:v>
                </c:pt>
                <c:pt idx="127">
                  <c:v>1426.3125</c:v>
                </c:pt>
                <c:pt idx="128">
                  <c:v>1512.5</c:v>
                </c:pt>
                <c:pt idx="129">
                  <c:v>3488.1875</c:v>
                </c:pt>
                <c:pt idx="130">
                  <c:v>5519.3125</c:v>
                </c:pt>
                <c:pt idx="131">
                  <c:v>6882.3125</c:v>
                </c:pt>
                <c:pt idx="132">
                  <c:v>1141.25</c:v>
                </c:pt>
                <c:pt idx="133">
                  <c:v>1098.1875</c:v>
                </c:pt>
                <c:pt idx="134">
                  <c:v>1153.1875</c:v>
                </c:pt>
                <c:pt idx="135">
                  <c:v>1228.4375</c:v>
                </c:pt>
                <c:pt idx="136">
                  <c:v>1235.5</c:v>
                </c:pt>
                <c:pt idx="137">
                  <c:v>1547.6875</c:v>
                </c:pt>
                <c:pt idx="138">
                  <c:v>1232.0625</c:v>
                </c:pt>
                <c:pt idx="139">
                  <c:v>1161.75</c:v>
                </c:pt>
                <c:pt idx="140">
                  <c:v>1162.9375</c:v>
                </c:pt>
                <c:pt idx="141">
                  <c:v>2245.25</c:v>
                </c:pt>
                <c:pt idx="142">
                  <c:v>1096.0625</c:v>
                </c:pt>
                <c:pt idx="143">
                  <c:v>1143.125</c:v>
                </c:pt>
                <c:pt idx="144">
                  <c:v>1161.25</c:v>
                </c:pt>
                <c:pt idx="145">
                  <c:v>1090.5625</c:v>
                </c:pt>
                <c:pt idx="146">
                  <c:v>1130.9375</c:v>
                </c:pt>
                <c:pt idx="147">
                  <c:v>1324.5625</c:v>
                </c:pt>
                <c:pt idx="148">
                  <c:v>1153.8125</c:v>
                </c:pt>
                <c:pt idx="149">
                  <c:v>1260.125</c:v>
                </c:pt>
                <c:pt idx="150">
                  <c:v>1205.8125</c:v>
                </c:pt>
                <c:pt idx="151">
                  <c:v>1157.625</c:v>
                </c:pt>
                <c:pt idx="152">
                  <c:v>1146.5625</c:v>
                </c:pt>
                <c:pt idx="153">
                  <c:v>1133.6875</c:v>
                </c:pt>
                <c:pt idx="154">
                  <c:v>1123.0625</c:v>
                </c:pt>
                <c:pt idx="155">
                  <c:v>1091.1875</c:v>
                </c:pt>
                <c:pt idx="156">
                  <c:v>1120.375</c:v>
                </c:pt>
                <c:pt idx="157">
                  <c:v>1153.5625</c:v>
                </c:pt>
                <c:pt idx="158">
                  <c:v>1233.375</c:v>
                </c:pt>
                <c:pt idx="159">
                  <c:v>1604</c:v>
                </c:pt>
                <c:pt idx="160">
                  <c:v>1512.0625</c:v>
                </c:pt>
                <c:pt idx="161">
                  <c:v>1840.3125</c:v>
                </c:pt>
                <c:pt idx="162">
                  <c:v>1926.8125</c:v>
                </c:pt>
                <c:pt idx="163">
                  <c:v>1527.0625</c:v>
                </c:pt>
                <c:pt idx="164">
                  <c:v>1489.1875</c:v>
                </c:pt>
                <c:pt idx="165">
                  <c:v>2578.3125</c:v>
                </c:pt>
                <c:pt idx="166">
                  <c:v>2611.9375</c:v>
                </c:pt>
                <c:pt idx="167">
                  <c:v>2620.6875</c:v>
                </c:pt>
                <c:pt idx="168">
                  <c:v>682.25</c:v>
                </c:pt>
                <c:pt idx="169">
                  <c:v>600.1875</c:v>
                </c:pt>
                <c:pt idx="170">
                  <c:v>599.9375</c:v>
                </c:pt>
                <c:pt idx="171">
                  <c:v>591.9375</c:v>
                </c:pt>
                <c:pt idx="172">
                  <c:v>645.875</c:v>
                </c:pt>
                <c:pt idx="173">
                  <c:v>719.4375</c:v>
                </c:pt>
                <c:pt idx="174">
                  <c:v>631.5625</c:v>
                </c:pt>
                <c:pt idx="175">
                  <c:v>681.5</c:v>
                </c:pt>
                <c:pt idx="176">
                  <c:v>847.375</c:v>
                </c:pt>
                <c:pt idx="177">
                  <c:v>657.6875</c:v>
                </c:pt>
                <c:pt idx="178">
                  <c:v>607.25</c:v>
                </c:pt>
                <c:pt idx="179">
                  <c:v>691.6875</c:v>
                </c:pt>
                <c:pt idx="180">
                  <c:v>1047</c:v>
                </c:pt>
                <c:pt idx="181">
                  <c:v>975</c:v>
                </c:pt>
                <c:pt idx="182">
                  <c:v>1199.375</c:v>
                </c:pt>
                <c:pt idx="183">
                  <c:v>1219.125</c:v>
                </c:pt>
                <c:pt idx="184">
                  <c:v>314.875</c:v>
                </c:pt>
                <c:pt idx="185">
                  <c:v>649.6875</c:v>
                </c:pt>
                <c:pt idx="186">
                  <c:v>673.9375</c:v>
                </c:pt>
                <c:pt idx="187">
                  <c:v>735.5</c:v>
                </c:pt>
                <c:pt idx="188">
                  <c:v>382.8125</c:v>
                </c:pt>
                <c:pt idx="189">
                  <c:v>565.6875</c:v>
                </c:pt>
                <c:pt idx="190">
                  <c:v>506.9375</c:v>
                </c:pt>
                <c:pt idx="191">
                  <c:v>1054.75</c:v>
                </c:pt>
                <c:pt idx="192">
                  <c:v>530.6875</c:v>
                </c:pt>
                <c:pt idx="193">
                  <c:v>611.875</c:v>
                </c:pt>
                <c:pt idx="194">
                  <c:v>505.0625</c:v>
                </c:pt>
                <c:pt idx="195">
                  <c:v>1596.25</c:v>
                </c:pt>
                <c:pt idx="196">
                  <c:v>388.875</c:v>
                </c:pt>
                <c:pt idx="197">
                  <c:v>344.0625</c:v>
                </c:pt>
                <c:pt idx="198">
                  <c:v>339.8125</c:v>
                </c:pt>
                <c:pt idx="199">
                  <c:v>512.8125</c:v>
                </c:pt>
                <c:pt idx="200">
                  <c:v>1151.8125</c:v>
                </c:pt>
                <c:pt idx="201">
                  <c:v>2406.5</c:v>
                </c:pt>
                <c:pt idx="202">
                  <c:v>2644.625</c:v>
                </c:pt>
                <c:pt idx="203">
                  <c:v>734.8125</c:v>
                </c:pt>
                <c:pt idx="204">
                  <c:v>1595.125</c:v>
                </c:pt>
                <c:pt idx="205">
                  <c:v>305.375</c:v>
                </c:pt>
                <c:pt idx="206">
                  <c:v>1228.25</c:v>
                </c:pt>
                <c:pt idx="207">
                  <c:v>2026.3125</c:v>
                </c:pt>
                <c:pt idx="208">
                  <c:v>3736.625</c:v>
                </c:pt>
                <c:pt idx="209">
                  <c:v>304.1875</c:v>
                </c:pt>
                <c:pt idx="210">
                  <c:v>354.125</c:v>
                </c:pt>
                <c:pt idx="211">
                  <c:v>313.125</c:v>
                </c:pt>
                <c:pt idx="212">
                  <c:v>300</c:v>
                </c:pt>
                <c:pt idx="213">
                  <c:v>287.8125</c:v>
                </c:pt>
                <c:pt idx="214">
                  <c:v>282.3125</c:v>
                </c:pt>
                <c:pt idx="215">
                  <c:v>293.9375</c:v>
                </c:pt>
                <c:pt idx="216">
                  <c:v>807.1875</c:v>
                </c:pt>
                <c:pt idx="217">
                  <c:v>1115.6875</c:v>
                </c:pt>
                <c:pt idx="218">
                  <c:v>2699.1875</c:v>
                </c:pt>
                <c:pt idx="219">
                  <c:v>3862.9375</c:v>
                </c:pt>
                <c:pt idx="220">
                  <c:v>296.6875</c:v>
                </c:pt>
                <c:pt idx="221">
                  <c:v>276.375</c:v>
                </c:pt>
                <c:pt idx="222">
                  <c:v>842.9375</c:v>
                </c:pt>
                <c:pt idx="223">
                  <c:v>973.25</c:v>
                </c:pt>
                <c:pt idx="224">
                  <c:v>389.3125</c:v>
                </c:pt>
                <c:pt idx="225">
                  <c:v>296.8125</c:v>
                </c:pt>
                <c:pt idx="226">
                  <c:v>292.125</c:v>
                </c:pt>
                <c:pt idx="227">
                  <c:v>336.3125</c:v>
                </c:pt>
                <c:pt idx="228">
                  <c:v>338.25</c:v>
                </c:pt>
                <c:pt idx="229">
                  <c:v>323.625</c:v>
                </c:pt>
                <c:pt idx="230">
                  <c:v>283.6875</c:v>
                </c:pt>
                <c:pt idx="231">
                  <c:v>312.25</c:v>
                </c:pt>
                <c:pt idx="232">
                  <c:v>272.75</c:v>
                </c:pt>
                <c:pt idx="233">
                  <c:v>277.1875</c:v>
                </c:pt>
                <c:pt idx="234">
                  <c:v>322.0625</c:v>
                </c:pt>
                <c:pt idx="235">
                  <c:v>264.5625</c:v>
                </c:pt>
                <c:pt idx="236">
                  <c:v>275.1875</c:v>
                </c:pt>
                <c:pt idx="237">
                  <c:v>286.6875</c:v>
                </c:pt>
                <c:pt idx="238">
                  <c:v>238.8125</c:v>
                </c:pt>
                <c:pt idx="239">
                  <c:v>239.125</c:v>
                </c:pt>
                <c:pt idx="240">
                  <c:v>238.9375</c:v>
                </c:pt>
                <c:pt idx="241">
                  <c:v>239</c:v>
                </c:pt>
                <c:pt idx="242">
                  <c:v>237.75</c:v>
                </c:pt>
                <c:pt idx="243">
                  <c:v>239.6875</c:v>
                </c:pt>
                <c:pt idx="244">
                  <c:v>239.4375</c:v>
                </c:pt>
                <c:pt idx="245">
                  <c:v>259.9375</c:v>
                </c:pt>
                <c:pt idx="246">
                  <c:v>1060.3125</c:v>
                </c:pt>
                <c:pt idx="247">
                  <c:v>312.3125</c:v>
                </c:pt>
                <c:pt idx="248">
                  <c:v>403.8125</c:v>
                </c:pt>
                <c:pt idx="249">
                  <c:v>244.0625</c:v>
                </c:pt>
                <c:pt idx="250">
                  <c:v>236.1875</c:v>
                </c:pt>
                <c:pt idx="251">
                  <c:v>234.8125</c:v>
                </c:pt>
                <c:pt idx="252">
                  <c:v>252.5625</c:v>
                </c:pt>
                <c:pt idx="253">
                  <c:v>239.5625</c:v>
                </c:pt>
                <c:pt idx="254">
                  <c:v>229.6875</c:v>
                </c:pt>
                <c:pt idx="255">
                  <c:v>208.375</c:v>
                </c:pt>
                <c:pt idx="256">
                  <c:v>215.375</c:v>
                </c:pt>
                <c:pt idx="257">
                  <c:v>444.8125</c:v>
                </c:pt>
                <c:pt idx="258">
                  <c:v>4798.8125</c:v>
                </c:pt>
                <c:pt idx="259">
                  <c:v>222.8125</c:v>
                </c:pt>
                <c:pt idx="260">
                  <c:v>255.4375</c:v>
                </c:pt>
                <c:pt idx="261">
                  <c:v>270.3125</c:v>
                </c:pt>
                <c:pt idx="262">
                  <c:v>234.375</c:v>
                </c:pt>
                <c:pt idx="263">
                  <c:v>355.4375</c:v>
                </c:pt>
                <c:pt idx="264">
                  <c:v>544.5</c:v>
                </c:pt>
                <c:pt idx="265">
                  <c:v>763.9375</c:v>
                </c:pt>
                <c:pt idx="266">
                  <c:v>1168</c:v>
                </c:pt>
                <c:pt idx="267">
                  <c:v>1453</c:v>
                </c:pt>
                <c:pt idx="268">
                  <c:v>1697.375</c:v>
                </c:pt>
                <c:pt idx="269">
                  <c:v>2091.9375</c:v>
                </c:pt>
                <c:pt idx="270">
                  <c:v>2034.6875</c:v>
                </c:pt>
                <c:pt idx="271">
                  <c:v>2422.5625</c:v>
                </c:pt>
                <c:pt idx="272">
                  <c:v>2282.375</c:v>
                </c:pt>
                <c:pt idx="273">
                  <c:v>2215.125</c:v>
                </c:pt>
                <c:pt idx="274">
                  <c:v>2296</c:v>
                </c:pt>
                <c:pt idx="275">
                  <c:v>2473.5</c:v>
                </c:pt>
                <c:pt idx="276">
                  <c:v>2651.4375</c:v>
                </c:pt>
                <c:pt idx="277">
                  <c:v>3653.125</c:v>
                </c:pt>
                <c:pt idx="278">
                  <c:v>5049.8125</c:v>
                </c:pt>
                <c:pt idx="279">
                  <c:v>7657.375</c:v>
                </c:pt>
                <c:pt idx="280">
                  <c:v>2786.875</c:v>
                </c:pt>
                <c:pt idx="281">
                  <c:v>3663.75</c:v>
                </c:pt>
                <c:pt idx="282">
                  <c:v>2255.875</c:v>
                </c:pt>
                <c:pt idx="283">
                  <c:v>2418.875</c:v>
                </c:pt>
                <c:pt idx="284">
                  <c:v>2242.125</c:v>
                </c:pt>
                <c:pt idx="285">
                  <c:v>2295.375</c:v>
                </c:pt>
                <c:pt idx="286">
                  <c:v>2185.6875</c:v>
                </c:pt>
                <c:pt idx="287">
                  <c:v>2143.3125</c:v>
                </c:pt>
                <c:pt idx="288">
                  <c:v>2179.6875</c:v>
                </c:pt>
                <c:pt idx="289">
                  <c:v>2226.75</c:v>
                </c:pt>
                <c:pt idx="290">
                  <c:v>2192.875</c:v>
                </c:pt>
                <c:pt idx="291">
                  <c:v>2188.625</c:v>
                </c:pt>
                <c:pt idx="292">
                  <c:v>2402.5</c:v>
                </c:pt>
                <c:pt idx="293">
                  <c:v>3495.9375</c:v>
                </c:pt>
                <c:pt idx="294">
                  <c:v>4130.1875</c:v>
                </c:pt>
                <c:pt idx="295">
                  <c:v>2091.9375</c:v>
                </c:pt>
                <c:pt idx="296">
                  <c:v>2134.1875</c:v>
                </c:pt>
                <c:pt idx="297">
                  <c:v>2151.4375</c:v>
                </c:pt>
                <c:pt idx="298">
                  <c:v>3441.625</c:v>
                </c:pt>
                <c:pt idx="299">
                  <c:v>2298.3125</c:v>
                </c:pt>
                <c:pt idx="300">
                  <c:v>1694.6875</c:v>
                </c:pt>
                <c:pt idx="301">
                  <c:v>1551.5</c:v>
                </c:pt>
                <c:pt idx="302">
                  <c:v>1677.5</c:v>
                </c:pt>
                <c:pt idx="303">
                  <c:v>1576.5625</c:v>
                </c:pt>
                <c:pt idx="304">
                  <c:v>1607.375</c:v>
                </c:pt>
                <c:pt idx="305">
                  <c:v>1582.5625</c:v>
                </c:pt>
                <c:pt idx="306">
                  <c:v>1598.375</c:v>
                </c:pt>
                <c:pt idx="307">
                  <c:v>1522.5</c:v>
                </c:pt>
                <c:pt idx="308">
                  <c:v>1804.125</c:v>
                </c:pt>
                <c:pt idx="309">
                  <c:v>1565.9375</c:v>
                </c:pt>
                <c:pt idx="310">
                  <c:v>1540.4375</c:v>
                </c:pt>
                <c:pt idx="311">
                  <c:v>1597.0625</c:v>
                </c:pt>
                <c:pt idx="312">
                  <c:v>1605.125</c:v>
                </c:pt>
                <c:pt idx="313">
                  <c:v>1693.1875</c:v>
                </c:pt>
                <c:pt idx="314">
                  <c:v>1658.625</c:v>
                </c:pt>
                <c:pt idx="315">
                  <c:v>1238.9375</c:v>
                </c:pt>
                <c:pt idx="316">
                  <c:v>1238.5</c:v>
                </c:pt>
                <c:pt idx="317">
                  <c:v>1396.625</c:v>
                </c:pt>
                <c:pt idx="318">
                  <c:v>1883</c:v>
                </c:pt>
                <c:pt idx="319">
                  <c:v>5854.8125</c:v>
                </c:pt>
                <c:pt idx="320">
                  <c:v>6282.25</c:v>
                </c:pt>
                <c:pt idx="321">
                  <c:v>1136.25</c:v>
                </c:pt>
                <c:pt idx="322">
                  <c:v>1491.625</c:v>
                </c:pt>
                <c:pt idx="323">
                  <c:v>1307.25</c:v>
                </c:pt>
                <c:pt idx="324">
                  <c:v>1249.8125</c:v>
                </c:pt>
                <c:pt idx="325">
                  <c:v>1140.25</c:v>
                </c:pt>
                <c:pt idx="326">
                  <c:v>1092.5</c:v>
                </c:pt>
                <c:pt idx="327">
                  <c:v>1563.4375</c:v>
                </c:pt>
                <c:pt idx="328">
                  <c:v>1280.6875</c:v>
                </c:pt>
                <c:pt idx="329">
                  <c:v>1153.3125</c:v>
                </c:pt>
                <c:pt idx="330">
                  <c:v>1111.875</c:v>
                </c:pt>
                <c:pt idx="331">
                  <c:v>1140.375</c:v>
                </c:pt>
                <c:pt idx="332">
                  <c:v>1173.0625</c:v>
                </c:pt>
                <c:pt idx="333">
                  <c:v>1222.6875</c:v>
                </c:pt>
                <c:pt idx="334">
                  <c:v>1145.8125</c:v>
                </c:pt>
                <c:pt idx="335">
                  <c:v>1100.4375</c:v>
                </c:pt>
                <c:pt idx="336">
                  <c:v>1135.8125</c:v>
                </c:pt>
                <c:pt idx="337">
                  <c:v>1136.5625</c:v>
                </c:pt>
                <c:pt idx="338">
                  <c:v>1173</c:v>
                </c:pt>
                <c:pt idx="339">
                  <c:v>1179.5625</c:v>
                </c:pt>
                <c:pt idx="340">
                  <c:v>1261.9375</c:v>
                </c:pt>
                <c:pt idx="341">
                  <c:v>1105.25</c:v>
                </c:pt>
                <c:pt idx="342">
                  <c:v>1107.5625</c:v>
                </c:pt>
                <c:pt idx="343">
                  <c:v>1137.0625</c:v>
                </c:pt>
                <c:pt idx="344">
                  <c:v>1122.25</c:v>
                </c:pt>
                <c:pt idx="345">
                  <c:v>1156.4375</c:v>
                </c:pt>
                <c:pt idx="346">
                  <c:v>1213.5625</c:v>
                </c:pt>
                <c:pt idx="347">
                  <c:v>1204.5625</c:v>
                </c:pt>
                <c:pt idx="348">
                  <c:v>1147.0625</c:v>
                </c:pt>
                <c:pt idx="349">
                  <c:v>1101.625</c:v>
                </c:pt>
                <c:pt idx="350">
                  <c:v>1315.75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582-495D-B507-1DB36DB4CBB0}"/>
            </c:ext>
          </c:extLst>
        </c:ser>
        <c:ser>
          <c:idx val="0"/>
          <c:order val="1"/>
          <c:tx>
            <c:strRef>
              <c:f>tempdbUsage!$F$1</c:f>
              <c:strCache>
                <c:ptCount val="1"/>
                <c:pt idx="0">
                  <c:v>usr_obj (MB)</c:v>
                </c:pt>
              </c:strCache>
            </c:strRef>
          </c:tx>
          <c:marker>
            <c:symbol val="none"/>
          </c:marker>
          <c:cat>
            <c:strRef>
              <c:f>tempdbUsage!$P$2:$P$352</c:f>
              <c:strCache>
                <c:ptCount val="351"/>
                <c:pt idx="0">
                  <c:v>20:11:25</c:v>
                </c:pt>
                <c:pt idx="1">
                  <c:v>20:11:26</c:v>
                </c:pt>
                <c:pt idx="2">
                  <c:v>20:11:26</c:v>
                </c:pt>
                <c:pt idx="3">
                  <c:v>20:11:27</c:v>
                </c:pt>
                <c:pt idx="4">
                  <c:v>20:11:30</c:v>
                </c:pt>
                <c:pt idx="5">
                  <c:v>20:11:35</c:v>
                </c:pt>
                <c:pt idx="6">
                  <c:v>20:11:45</c:v>
                </c:pt>
                <c:pt idx="7">
                  <c:v>20:11:50</c:v>
                </c:pt>
                <c:pt idx="8">
                  <c:v>20:12:0</c:v>
                </c:pt>
                <c:pt idx="9">
                  <c:v>20:12:10</c:v>
                </c:pt>
                <c:pt idx="10">
                  <c:v>20:12:15</c:v>
                </c:pt>
                <c:pt idx="11">
                  <c:v>20:12:20</c:v>
                </c:pt>
                <c:pt idx="12">
                  <c:v>20:12:30</c:v>
                </c:pt>
                <c:pt idx="13">
                  <c:v>20:12:40</c:v>
                </c:pt>
                <c:pt idx="14">
                  <c:v>20:12:45</c:v>
                </c:pt>
                <c:pt idx="15">
                  <c:v>20:12:50</c:v>
                </c:pt>
                <c:pt idx="16">
                  <c:v>20:12:55</c:v>
                </c:pt>
                <c:pt idx="17">
                  <c:v>20:13:20</c:v>
                </c:pt>
                <c:pt idx="18">
                  <c:v>20:13:25</c:v>
                </c:pt>
                <c:pt idx="19">
                  <c:v>20:13:55</c:v>
                </c:pt>
                <c:pt idx="20">
                  <c:v>20:14:10</c:v>
                </c:pt>
                <c:pt idx="21">
                  <c:v>20:14:15</c:v>
                </c:pt>
                <c:pt idx="22">
                  <c:v>20:14:25</c:v>
                </c:pt>
                <c:pt idx="23">
                  <c:v>20:14:30</c:v>
                </c:pt>
                <c:pt idx="24">
                  <c:v>20:14:40</c:v>
                </c:pt>
                <c:pt idx="25">
                  <c:v>20:14:45</c:v>
                </c:pt>
                <c:pt idx="26">
                  <c:v>20:14:50</c:v>
                </c:pt>
                <c:pt idx="27">
                  <c:v>20:15:0</c:v>
                </c:pt>
                <c:pt idx="28">
                  <c:v>20:15:5</c:v>
                </c:pt>
                <c:pt idx="29">
                  <c:v>20:15:10</c:v>
                </c:pt>
                <c:pt idx="30">
                  <c:v>20:15:15</c:v>
                </c:pt>
                <c:pt idx="31">
                  <c:v>20:15:35</c:v>
                </c:pt>
                <c:pt idx="32">
                  <c:v>20:15:50</c:v>
                </c:pt>
                <c:pt idx="33">
                  <c:v>20:16:0</c:v>
                </c:pt>
                <c:pt idx="34">
                  <c:v>20:16:5</c:v>
                </c:pt>
                <c:pt idx="35">
                  <c:v>20:16:10</c:v>
                </c:pt>
                <c:pt idx="36">
                  <c:v>20:16:30</c:v>
                </c:pt>
                <c:pt idx="37">
                  <c:v>20:16:35</c:v>
                </c:pt>
                <c:pt idx="38">
                  <c:v>20:16:45</c:v>
                </c:pt>
                <c:pt idx="39">
                  <c:v>20:16:55</c:v>
                </c:pt>
                <c:pt idx="40">
                  <c:v>20:17:5</c:v>
                </c:pt>
                <c:pt idx="41">
                  <c:v>20:17:20</c:v>
                </c:pt>
                <c:pt idx="42">
                  <c:v>20:17:25</c:v>
                </c:pt>
                <c:pt idx="43">
                  <c:v>20:17:50</c:v>
                </c:pt>
                <c:pt idx="44">
                  <c:v>20:18:5</c:v>
                </c:pt>
                <c:pt idx="45">
                  <c:v>20:18:15</c:v>
                </c:pt>
                <c:pt idx="46">
                  <c:v>20:18:25</c:v>
                </c:pt>
                <c:pt idx="47">
                  <c:v>20:18:30</c:v>
                </c:pt>
                <c:pt idx="48">
                  <c:v>20:18:40</c:v>
                </c:pt>
                <c:pt idx="49">
                  <c:v>20:18:55</c:v>
                </c:pt>
                <c:pt idx="50">
                  <c:v>20:19:0</c:v>
                </c:pt>
                <c:pt idx="51">
                  <c:v>20:19:10</c:v>
                </c:pt>
                <c:pt idx="52">
                  <c:v>20:19:15</c:v>
                </c:pt>
                <c:pt idx="53">
                  <c:v>20:19:20</c:v>
                </c:pt>
                <c:pt idx="54">
                  <c:v>20:19:30</c:v>
                </c:pt>
                <c:pt idx="55">
                  <c:v>20:19:35</c:v>
                </c:pt>
                <c:pt idx="56">
                  <c:v>20:19:55</c:v>
                </c:pt>
                <c:pt idx="57">
                  <c:v>20:20:0</c:v>
                </c:pt>
                <c:pt idx="58">
                  <c:v>20:20:5</c:v>
                </c:pt>
                <c:pt idx="59">
                  <c:v>20:20:20</c:v>
                </c:pt>
                <c:pt idx="60">
                  <c:v>20:20:30</c:v>
                </c:pt>
                <c:pt idx="61">
                  <c:v>20:20:35</c:v>
                </c:pt>
                <c:pt idx="62">
                  <c:v>20:20:45</c:v>
                </c:pt>
                <c:pt idx="63">
                  <c:v>20:20:50</c:v>
                </c:pt>
                <c:pt idx="64">
                  <c:v>20:21:5</c:v>
                </c:pt>
                <c:pt idx="65">
                  <c:v>20:21:40</c:v>
                </c:pt>
                <c:pt idx="66">
                  <c:v>20:21:45</c:v>
                </c:pt>
                <c:pt idx="67">
                  <c:v>20:21:50</c:v>
                </c:pt>
                <c:pt idx="68">
                  <c:v>20:22:15</c:v>
                </c:pt>
                <c:pt idx="69">
                  <c:v>20:22:20</c:v>
                </c:pt>
                <c:pt idx="70">
                  <c:v>20:22:55</c:v>
                </c:pt>
                <c:pt idx="71">
                  <c:v>20:23:10</c:v>
                </c:pt>
                <c:pt idx="72">
                  <c:v>20:23:30</c:v>
                </c:pt>
                <c:pt idx="73">
                  <c:v>20:23:45</c:v>
                </c:pt>
                <c:pt idx="74">
                  <c:v>20:23:50</c:v>
                </c:pt>
                <c:pt idx="75">
                  <c:v>20:23:55</c:v>
                </c:pt>
                <c:pt idx="76">
                  <c:v>21:0:20</c:v>
                </c:pt>
                <c:pt idx="77">
                  <c:v>21:0:25</c:v>
                </c:pt>
                <c:pt idx="78">
                  <c:v>21:0:50</c:v>
                </c:pt>
                <c:pt idx="79">
                  <c:v>21:0:55</c:v>
                </c:pt>
                <c:pt idx="80">
                  <c:v>21:1:10</c:v>
                </c:pt>
                <c:pt idx="81">
                  <c:v>21:1:15</c:v>
                </c:pt>
                <c:pt idx="82">
                  <c:v>21:1:30</c:v>
                </c:pt>
                <c:pt idx="83">
                  <c:v>21:1:40</c:v>
                </c:pt>
                <c:pt idx="84">
                  <c:v>21:2:15</c:v>
                </c:pt>
                <c:pt idx="85">
                  <c:v>21:2:20</c:v>
                </c:pt>
                <c:pt idx="86">
                  <c:v>21:2:35</c:v>
                </c:pt>
                <c:pt idx="87">
                  <c:v>21:3:20</c:v>
                </c:pt>
                <c:pt idx="88">
                  <c:v>21:3:50</c:v>
                </c:pt>
                <c:pt idx="89">
                  <c:v>21:4:0</c:v>
                </c:pt>
                <c:pt idx="90">
                  <c:v>21:4:15</c:v>
                </c:pt>
                <c:pt idx="91">
                  <c:v>21:4:35</c:v>
                </c:pt>
                <c:pt idx="92">
                  <c:v>21:4:50</c:v>
                </c:pt>
                <c:pt idx="93">
                  <c:v>21:4:55</c:v>
                </c:pt>
                <c:pt idx="94">
                  <c:v>21:5:15</c:v>
                </c:pt>
                <c:pt idx="95">
                  <c:v>21:5:25</c:v>
                </c:pt>
                <c:pt idx="96">
                  <c:v>21:5:30</c:v>
                </c:pt>
                <c:pt idx="97">
                  <c:v>21:5:35</c:v>
                </c:pt>
                <c:pt idx="98">
                  <c:v>21:5:45</c:v>
                </c:pt>
                <c:pt idx="99">
                  <c:v>21:5:50</c:v>
                </c:pt>
                <c:pt idx="100">
                  <c:v>21:5:55</c:v>
                </c:pt>
                <c:pt idx="101">
                  <c:v>21:6:0</c:v>
                </c:pt>
                <c:pt idx="102">
                  <c:v>21:6:30</c:v>
                </c:pt>
                <c:pt idx="103">
                  <c:v>21:6:45</c:v>
                </c:pt>
                <c:pt idx="104">
                  <c:v>21:6:50</c:v>
                </c:pt>
                <c:pt idx="105">
                  <c:v>21:6:55</c:v>
                </c:pt>
                <c:pt idx="106">
                  <c:v>21:7:5</c:v>
                </c:pt>
                <c:pt idx="107">
                  <c:v>21:7:15</c:v>
                </c:pt>
                <c:pt idx="108">
                  <c:v>21:7:25</c:v>
                </c:pt>
                <c:pt idx="109">
                  <c:v>21:7:30</c:v>
                </c:pt>
                <c:pt idx="110">
                  <c:v>21:7:35</c:v>
                </c:pt>
                <c:pt idx="111">
                  <c:v>21:7:45</c:v>
                </c:pt>
                <c:pt idx="112">
                  <c:v>21:8:10</c:v>
                </c:pt>
                <c:pt idx="113">
                  <c:v>21:8:20</c:v>
                </c:pt>
                <c:pt idx="114">
                  <c:v>21:8:25</c:v>
                </c:pt>
                <c:pt idx="115">
                  <c:v>21:8:30</c:v>
                </c:pt>
                <c:pt idx="116">
                  <c:v>21:8:35</c:v>
                </c:pt>
                <c:pt idx="117">
                  <c:v>21:8:40</c:v>
                </c:pt>
                <c:pt idx="118">
                  <c:v>21:8:50</c:v>
                </c:pt>
                <c:pt idx="119">
                  <c:v>21:9:15</c:v>
                </c:pt>
                <c:pt idx="120">
                  <c:v>21:9:45</c:v>
                </c:pt>
                <c:pt idx="121">
                  <c:v>21:9:50</c:v>
                </c:pt>
                <c:pt idx="122">
                  <c:v>21:10:0</c:v>
                </c:pt>
                <c:pt idx="123">
                  <c:v>21:10:5</c:v>
                </c:pt>
                <c:pt idx="124">
                  <c:v>21:10:35</c:v>
                </c:pt>
                <c:pt idx="125">
                  <c:v>21:10:45</c:v>
                </c:pt>
                <c:pt idx="126">
                  <c:v>21:10:50</c:v>
                </c:pt>
                <c:pt idx="127">
                  <c:v>21:10:55</c:v>
                </c:pt>
                <c:pt idx="128">
                  <c:v>21:11:5</c:v>
                </c:pt>
                <c:pt idx="129">
                  <c:v>21:11:15</c:v>
                </c:pt>
                <c:pt idx="130">
                  <c:v>21:11:20</c:v>
                </c:pt>
                <c:pt idx="131">
                  <c:v>21:11:30</c:v>
                </c:pt>
                <c:pt idx="132">
                  <c:v>21:11:40</c:v>
                </c:pt>
                <c:pt idx="133">
                  <c:v>21:11:45</c:v>
                </c:pt>
                <c:pt idx="134">
                  <c:v>21:11:50</c:v>
                </c:pt>
                <c:pt idx="135">
                  <c:v>21:12:0</c:v>
                </c:pt>
                <c:pt idx="136">
                  <c:v>21:12:5</c:v>
                </c:pt>
                <c:pt idx="137">
                  <c:v>21:12:25</c:v>
                </c:pt>
                <c:pt idx="138">
                  <c:v>21:12:40</c:v>
                </c:pt>
                <c:pt idx="139">
                  <c:v>21:12:55</c:v>
                </c:pt>
                <c:pt idx="140">
                  <c:v>21:13:0</c:v>
                </c:pt>
                <c:pt idx="141">
                  <c:v>21:13:5</c:v>
                </c:pt>
                <c:pt idx="142">
                  <c:v>21:13:20</c:v>
                </c:pt>
                <c:pt idx="143">
                  <c:v>21:13:30</c:v>
                </c:pt>
                <c:pt idx="144">
                  <c:v>21:13:40</c:v>
                </c:pt>
                <c:pt idx="145">
                  <c:v>21:13:50</c:v>
                </c:pt>
                <c:pt idx="146">
                  <c:v>21:13:55</c:v>
                </c:pt>
                <c:pt idx="147">
                  <c:v>21:14:5</c:v>
                </c:pt>
                <c:pt idx="148">
                  <c:v>21:14:15</c:v>
                </c:pt>
                <c:pt idx="149">
                  <c:v>21:14:20</c:v>
                </c:pt>
                <c:pt idx="150">
                  <c:v>21:14:40</c:v>
                </c:pt>
                <c:pt idx="151">
                  <c:v>21:14:45</c:v>
                </c:pt>
                <c:pt idx="152">
                  <c:v>21:14:55</c:v>
                </c:pt>
                <c:pt idx="153">
                  <c:v>21:15:5</c:v>
                </c:pt>
                <c:pt idx="154">
                  <c:v>21:15:10</c:v>
                </c:pt>
                <c:pt idx="155">
                  <c:v>21:15:35</c:v>
                </c:pt>
                <c:pt idx="156">
                  <c:v>21:15:40</c:v>
                </c:pt>
                <c:pt idx="157">
                  <c:v>21:15:45</c:v>
                </c:pt>
                <c:pt idx="158">
                  <c:v>21:16:15</c:v>
                </c:pt>
                <c:pt idx="159">
                  <c:v>20:11:40</c:v>
                </c:pt>
                <c:pt idx="160">
                  <c:v>20:11:55</c:v>
                </c:pt>
                <c:pt idx="161">
                  <c:v>20:12:5</c:v>
                </c:pt>
                <c:pt idx="162">
                  <c:v>20:12:25</c:v>
                </c:pt>
                <c:pt idx="163">
                  <c:v>20:12:35</c:v>
                </c:pt>
                <c:pt idx="164">
                  <c:v>20:13:0</c:v>
                </c:pt>
                <c:pt idx="165">
                  <c:v>20:13:5</c:v>
                </c:pt>
                <c:pt idx="166">
                  <c:v>20:13:10</c:v>
                </c:pt>
                <c:pt idx="167">
                  <c:v>20:13:15</c:v>
                </c:pt>
                <c:pt idx="168">
                  <c:v>20:13:30</c:v>
                </c:pt>
                <c:pt idx="169">
                  <c:v>20:13:35</c:v>
                </c:pt>
                <c:pt idx="170">
                  <c:v>20:13:40</c:v>
                </c:pt>
                <c:pt idx="171">
                  <c:v>20:13:45</c:v>
                </c:pt>
                <c:pt idx="172">
                  <c:v>20:13:50</c:v>
                </c:pt>
                <c:pt idx="173">
                  <c:v>20:14:0</c:v>
                </c:pt>
                <c:pt idx="174">
                  <c:v>20:14:5</c:v>
                </c:pt>
                <c:pt idx="175">
                  <c:v>20:14:20</c:v>
                </c:pt>
                <c:pt idx="176">
                  <c:v>20:14:35</c:v>
                </c:pt>
                <c:pt idx="177">
                  <c:v>20:14:55</c:v>
                </c:pt>
                <c:pt idx="178">
                  <c:v>20:15:20</c:v>
                </c:pt>
                <c:pt idx="179">
                  <c:v>20:15:25</c:v>
                </c:pt>
                <c:pt idx="180">
                  <c:v>20:15:30</c:v>
                </c:pt>
                <c:pt idx="181">
                  <c:v>20:15:40</c:v>
                </c:pt>
                <c:pt idx="182">
                  <c:v>20:15:45</c:v>
                </c:pt>
                <c:pt idx="183">
                  <c:v>20:15:55</c:v>
                </c:pt>
                <c:pt idx="184">
                  <c:v>20:16:15</c:v>
                </c:pt>
                <c:pt idx="185">
                  <c:v>20:16:20</c:v>
                </c:pt>
                <c:pt idx="186">
                  <c:v>20:16:25</c:v>
                </c:pt>
                <c:pt idx="187">
                  <c:v>20:16:40</c:v>
                </c:pt>
                <c:pt idx="188">
                  <c:v>20:16:50</c:v>
                </c:pt>
                <c:pt idx="189">
                  <c:v>20:17:0</c:v>
                </c:pt>
                <c:pt idx="190">
                  <c:v>20:17:10</c:v>
                </c:pt>
                <c:pt idx="191">
                  <c:v>20:17:15</c:v>
                </c:pt>
                <c:pt idx="192">
                  <c:v>20:17:30</c:v>
                </c:pt>
                <c:pt idx="193">
                  <c:v>20:17:35</c:v>
                </c:pt>
                <c:pt idx="194">
                  <c:v>20:17:40</c:v>
                </c:pt>
                <c:pt idx="195">
                  <c:v>20:17:45</c:v>
                </c:pt>
                <c:pt idx="196">
                  <c:v>20:17:55</c:v>
                </c:pt>
                <c:pt idx="197">
                  <c:v>20:18:0</c:v>
                </c:pt>
                <c:pt idx="198">
                  <c:v>20:18:10</c:v>
                </c:pt>
                <c:pt idx="199">
                  <c:v>20:18:20</c:v>
                </c:pt>
                <c:pt idx="200">
                  <c:v>20:18:35</c:v>
                </c:pt>
                <c:pt idx="201">
                  <c:v>20:18:45</c:v>
                </c:pt>
                <c:pt idx="202">
                  <c:v>20:18:50</c:v>
                </c:pt>
                <c:pt idx="203">
                  <c:v>20:19:5</c:v>
                </c:pt>
                <c:pt idx="204">
                  <c:v>20:19:25</c:v>
                </c:pt>
                <c:pt idx="205">
                  <c:v>20:19:40</c:v>
                </c:pt>
                <c:pt idx="206">
                  <c:v>20:19:45</c:v>
                </c:pt>
                <c:pt idx="207">
                  <c:v>20:19:50</c:v>
                </c:pt>
                <c:pt idx="208">
                  <c:v>20:20:10</c:v>
                </c:pt>
                <c:pt idx="209">
                  <c:v>20:20:15</c:v>
                </c:pt>
                <c:pt idx="210">
                  <c:v>20:20:25</c:v>
                </c:pt>
                <c:pt idx="211">
                  <c:v>20:20:40</c:v>
                </c:pt>
                <c:pt idx="212">
                  <c:v>20:20:55</c:v>
                </c:pt>
                <c:pt idx="213">
                  <c:v>20:21:0</c:v>
                </c:pt>
                <c:pt idx="214">
                  <c:v>20:21:10</c:v>
                </c:pt>
                <c:pt idx="215">
                  <c:v>20:21:15</c:v>
                </c:pt>
                <c:pt idx="216">
                  <c:v>20:21:20</c:v>
                </c:pt>
                <c:pt idx="217">
                  <c:v>20:21:25</c:v>
                </c:pt>
                <c:pt idx="218">
                  <c:v>20:21:30</c:v>
                </c:pt>
                <c:pt idx="219">
                  <c:v>20:21:35</c:v>
                </c:pt>
                <c:pt idx="220">
                  <c:v>20:21:55</c:v>
                </c:pt>
                <c:pt idx="221">
                  <c:v>20:22:0</c:v>
                </c:pt>
                <c:pt idx="222">
                  <c:v>20:22:5</c:v>
                </c:pt>
                <c:pt idx="223">
                  <c:v>20:22:10</c:v>
                </c:pt>
                <c:pt idx="224">
                  <c:v>20:22:25</c:v>
                </c:pt>
                <c:pt idx="225">
                  <c:v>20:22:30</c:v>
                </c:pt>
                <c:pt idx="226">
                  <c:v>20:22:35</c:v>
                </c:pt>
                <c:pt idx="227">
                  <c:v>20:22:40</c:v>
                </c:pt>
                <c:pt idx="228">
                  <c:v>20:22:45</c:v>
                </c:pt>
                <c:pt idx="229">
                  <c:v>20:22:50</c:v>
                </c:pt>
                <c:pt idx="230">
                  <c:v>20:23:0</c:v>
                </c:pt>
                <c:pt idx="231">
                  <c:v>20:23:5</c:v>
                </c:pt>
                <c:pt idx="232">
                  <c:v>20:23:15</c:v>
                </c:pt>
                <c:pt idx="233">
                  <c:v>20:23:20</c:v>
                </c:pt>
                <c:pt idx="234">
                  <c:v>20:23:25</c:v>
                </c:pt>
                <c:pt idx="235">
                  <c:v>20:23:35</c:v>
                </c:pt>
                <c:pt idx="236">
                  <c:v>20:23:40</c:v>
                </c:pt>
                <c:pt idx="237">
                  <c:v>21:0:0</c:v>
                </c:pt>
                <c:pt idx="238">
                  <c:v>21:0:5</c:v>
                </c:pt>
                <c:pt idx="239">
                  <c:v>21:0:10</c:v>
                </c:pt>
                <c:pt idx="240">
                  <c:v>21:0:15</c:v>
                </c:pt>
                <c:pt idx="241">
                  <c:v>21:0:30</c:v>
                </c:pt>
                <c:pt idx="242">
                  <c:v>21:0:35</c:v>
                </c:pt>
                <c:pt idx="243">
                  <c:v>21:0:40</c:v>
                </c:pt>
                <c:pt idx="244">
                  <c:v>21:0:45</c:v>
                </c:pt>
                <c:pt idx="245">
                  <c:v>21:1:0</c:v>
                </c:pt>
                <c:pt idx="246">
                  <c:v>21:1:5</c:v>
                </c:pt>
                <c:pt idx="247">
                  <c:v>21:1:20</c:v>
                </c:pt>
                <c:pt idx="248">
                  <c:v>21:1:25</c:v>
                </c:pt>
                <c:pt idx="249">
                  <c:v>21:1:35</c:v>
                </c:pt>
                <c:pt idx="250">
                  <c:v>21:1:45</c:v>
                </c:pt>
                <c:pt idx="251">
                  <c:v>21:1:50</c:v>
                </c:pt>
                <c:pt idx="252">
                  <c:v>21:1:55</c:v>
                </c:pt>
                <c:pt idx="253">
                  <c:v>21:2:0</c:v>
                </c:pt>
                <c:pt idx="254">
                  <c:v>21:2:5</c:v>
                </c:pt>
                <c:pt idx="255">
                  <c:v>21:2:10</c:v>
                </c:pt>
                <c:pt idx="256">
                  <c:v>21:2:25</c:v>
                </c:pt>
                <c:pt idx="257">
                  <c:v>21:2:30</c:v>
                </c:pt>
                <c:pt idx="258">
                  <c:v>21:2:40</c:v>
                </c:pt>
                <c:pt idx="259">
                  <c:v>21:2:45</c:v>
                </c:pt>
                <c:pt idx="260">
                  <c:v>21:2:50</c:v>
                </c:pt>
                <c:pt idx="261">
                  <c:v>21:2:55</c:v>
                </c:pt>
                <c:pt idx="262">
                  <c:v>21:3:0</c:v>
                </c:pt>
                <c:pt idx="263">
                  <c:v>21:3:5</c:v>
                </c:pt>
                <c:pt idx="264">
                  <c:v>21:3:10</c:v>
                </c:pt>
                <c:pt idx="265">
                  <c:v>21:3:15</c:v>
                </c:pt>
                <c:pt idx="266">
                  <c:v>21:3:25</c:v>
                </c:pt>
                <c:pt idx="267">
                  <c:v>21:3:30</c:v>
                </c:pt>
                <c:pt idx="268">
                  <c:v>21:3:35</c:v>
                </c:pt>
                <c:pt idx="269">
                  <c:v>21:3:40</c:v>
                </c:pt>
                <c:pt idx="270">
                  <c:v>21:3:45</c:v>
                </c:pt>
                <c:pt idx="271">
                  <c:v>21:3:55</c:v>
                </c:pt>
                <c:pt idx="272">
                  <c:v>21:4:5</c:v>
                </c:pt>
                <c:pt idx="273">
                  <c:v>21:4:10</c:v>
                </c:pt>
                <c:pt idx="274">
                  <c:v>21:4:20</c:v>
                </c:pt>
                <c:pt idx="275">
                  <c:v>21:4:25</c:v>
                </c:pt>
                <c:pt idx="276">
                  <c:v>21:4:30</c:v>
                </c:pt>
                <c:pt idx="277">
                  <c:v>21:4:40</c:v>
                </c:pt>
                <c:pt idx="278">
                  <c:v>21:4:45</c:v>
                </c:pt>
                <c:pt idx="279">
                  <c:v>21:5:0</c:v>
                </c:pt>
                <c:pt idx="280">
                  <c:v>21:5:5</c:v>
                </c:pt>
                <c:pt idx="281">
                  <c:v>21:5:10</c:v>
                </c:pt>
                <c:pt idx="282">
                  <c:v>21:5:20</c:v>
                </c:pt>
                <c:pt idx="283">
                  <c:v>21:5:40</c:v>
                </c:pt>
                <c:pt idx="284">
                  <c:v>21:6:5</c:v>
                </c:pt>
                <c:pt idx="285">
                  <c:v>21:6:10</c:v>
                </c:pt>
                <c:pt idx="286">
                  <c:v>21:6:15</c:v>
                </c:pt>
                <c:pt idx="287">
                  <c:v>21:6:20</c:v>
                </c:pt>
                <c:pt idx="288">
                  <c:v>21:6:25</c:v>
                </c:pt>
                <c:pt idx="289">
                  <c:v>21:6:35</c:v>
                </c:pt>
                <c:pt idx="290">
                  <c:v>21:6:40</c:v>
                </c:pt>
                <c:pt idx="291">
                  <c:v>21:7:0</c:v>
                </c:pt>
                <c:pt idx="292">
                  <c:v>21:7:10</c:v>
                </c:pt>
                <c:pt idx="293">
                  <c:v>21:7:20</c:v>
                </c:pt>
                <c:pt idx="294">
                  <c:v>21:7:40</c:v>
                </c:pt>
                <c:pt idx="295">
                  <c:v>21:7:50</c:v>
                </c:pt>
                <c:pt idx="296">
                  <c:v>21:7:55</c:v>
                </c:pt>
                <c:pt idx="297">
                  <c:v>21:8:0</c:v>
                </c:pt>
                <c:pt idx="298">
                  <c:v>21:8:5</c:v>
                </c:pt>
                <c:pt idx="299">
                  <c:v>21:8:15</c:v>
                </c:pt>
                <c:pt idx="300">
                  <c:v>21:8:45</c:v>
                </c:pt>
                <c:pt idx="301">
                  <c:v>21:8:55</c:v>
                </c:pt>
                <c:pt idx="302">
                  <c:v>21:9:0</c:v>
                </c:pt>
                <c:pt idx="303">
                  <c:v>21:9:5</c:v>
                </c:pt>
                <c:pt idx="304">
                  <c:v>21:9:10</c:v>
                </c:pt>
                <c:pt idx="305">
                  <c:v>21:9:20</c:v>
                </c:pt>
                <c:pt idx="306">
                  <c:v>21:9:25</c:v>
                </c:pt>
                <c:pt idx="307">
                  <c:v>21:9:30</c:v>
                </c:pt>
                <c:pt idx="308">
                  <c:v>21:9:35</c:v>
                </c:pt>
                <c:pt idx="309">
                  <c:v>21:9:40</c:v>
                </c:pt>
                <c:pt idx="310">
                  <c:v>21:9:55</c:v>
                </c:pt>
                <c:pt idx="311">
                  <c:v>21:10:10</c:v>
                </c:pt>
                <c:pt idx="312">
                  <c:v>21:10:15</c:v>
                </c:pt>
                <c:pt idx="313">
                  <c:v>21:10:20</c:v>
                </c:pt>
                <c:pt idx="314">
                  <c:v>21:10:25</c:v>
                </c:pt>
                <c:pt idx="315">
                  <c:v>21:10:30</c:v>
                </c:pt>
                <c:pt idx="316">
                  <c:v>21:10:40</c:v>
                </c:pt>
                <c:pt idx="317">
                  <c:v>21:11:0</c:v>
                </c:pt>
                <c:pt idx="318">
                  <c:v>21:11:10</c:v>
                </c:pt>
                <c:pt idx="319">
                  <c:v>21:11:25</c:v>
                </c:pt>
                <c:pt idx="320">
                  <c:v>21:11:35</c:v>
                </c:pt>
                <c:pt idx="321">
                  <c:v>21:11:55</c:v>
                </c:pt>
                <c:pt idx="322">
                  <c:v>21:12:10</c:v>
                </c:pt>
                <c:pt idx="323">
                  <c:v>21:12:15</c:v>
                </c:pt>
                <c:pt idx="324">
                  <c:v>21:12:20</c:v>
                </c:pt>
                <c:pt idx="325">
                  <c:v>21:12:30</c:v>
                </c:pt>
                <c:pt idx="326">
                  <c:v>21:12:35</c:v>
                </c:pt>
                <c:pt idx="327">
                  <c:v>21:12:45</c:v>
                </c:pt>
                <c:pt idx="328">
                  <c:v>21:12:50</c:v>
                </c:pt>
                <c:pt idx="329">
                  <c:v>21:13:10</c:v>
                </c:pt>
                <c:pt idx="330">
                  <c:v>21:13:15</c:v>
                </c:pt>
                <c:pt idx="331">
                  <c:v>21:13:25</c:v>
                </c:pt>
                <c:pt idx="332">
                  <c:v>21:13:35</c:v>
                </c:pt>
                <c:pt idx="333">
                  <c:v>21:13:45</c:v>
                </c:pt>
                <c:pt idx="334">
                  <c:v>21:14:0</c:v>
                </c:pt>
                <c:pt idx="335">
                  <c:v>21:14:10</c:v>
                </c:pt>
                <c:pt idx="336">
                  <c:v>21:14:25</c:v>
                </c:pt>
                <c:pt idx="337">
                  <c:v>21:14:30</c:v>
                </c:pt>
                <c:pt idx="338">
                  <c:v>21:14:35</c:v>
                </c:pt>
                <c:pt idx="339">
                  <c:v>21:14:50</c:v>
                </c:pt>
                <c:pt idx="340">
                  <c:v>21:15:0</c:v>
                </c:pt>
                <c:pt idx="341">
                  <c:v>21:15:15</c:v>
                </c:pt>
                <c:pt idx="342">
                  <c:v>21:15:20</c:v>
                </c:pt>
                <c:pt idx="343">
                  <c:v>21:15:25</c:v>
                </c:pt>
                <c:pt idx="344">
                  <c:v>21:15:30</c:v>
                </c:pt>
                <c:pt idx="345">
                  <c:v>21:15:50</c:v>
                </c:pt>
                <c:pt idx="346">
                  <c:v>21:15:55</c:v>
                </c:pt>
                <c:pt idx="347">
                  <c:v>21:16:0</c:v>
                </c:pt>
                <c:pt idx="348">
                  <c:v>21:16:5</c:v>
                </c:pt>
                <c:pt idx="349">
                  <c:v>21:16:10</c:v>
                </c:pt>
                <c:pt idx="350">
                  <c:v>21:16:20</c:v>
                </c:pt>
              </c:strCache>
            </c:strRef>
          </c:cat>
          <c:val>
            <c:numRef>
              <c:f>tempdbUsage!$F$2:$F$352</c:f>
              <c:numCache>
                <c:formatCode>0.00</c:formatCode>
                <c:ptCount val="351"/>
                <c:pt idx="0">
                  <c:v>313.8125</c:v>
                </c:pt>
                <c:pt idx="1">
                  <c:v>324.4375</c:v>
                </c:pt>
                <c:pt idx="2">
                  <c:v>314.0625</c:v>
                </c:pt>
                <c:pt idx="3">
                  <c:v>313.875</c:v>
                </c:pt>
                <c:pt idx="4">
                  <c:v>339.125</c:v>
                </c:pt>
                <c:pt idx="5">
                  <c:v>316.3125</c:v>
                </c:pt>
                <c:pt idx="6">
                  <c:v>80</c:v>
                </c:pt>
                <c:pt idx="7">
                  <c:v>51.375</c:v>
                </c:pt>
                <c:pt idx="8">
                  <c:v>54.375</c:v>
                </c:pt>
                <c:pt idx="9">
                  <c:v>54.8125</c:v>
                </c:pt>
                <c:pt idx="10">
                  <c:v>52.75</c:v>
                </c:pt>
                <c:pt idx="11">
                  <c:v>57.125</c:v>
                </c:pt>
                <c:pt idx="12">
                  <c:v>58.1875</c:v>
                </c:pt>
                <c:pt idx="13">
                  <c:v>52.1875</c:v>
                </c:pt>
                <c:pt idx="14">
                  <c:v>79</c:v>
                </c:pt>
                <c:pt idx="15">
                  <c:v>53.25</c:v>
                </c:pt>
                <c:pt idx="16">
                  <c:v>53.125</c:v>
                </c:pt>
                <c:pt idx="17">
                  <c:v>52.375</c:v>
                </c:pt>
                <c:pt idx="18">
                  <c:v>52.5625</c:v>
                </c:pt>
                <c:pt idx="19">
                  <c:v>77.9375</c:v>
                </c:pt>
                <c:pt idx="20">
                  <c:v>51.75</c:v>
                </c:pt>
                <c:pt idx="21">
                  <c:v>51.8125</c:v>
                </c:pt>
                <c:pt idx="22">
                  <c:v>52.5625</c:v>
                </c:pt>
                <c:pt idx="23">
                  <c:v>55.625</c:v>
                </c:pt>
                <c:pt idx="24">
                  <c:v>52.875</c:v>
                </c:pt>
                <c:pt idx="25">
                  <c:v>52.1875</c:v>
                </c:pt>
                <c:pt idx="26">
                  <c:v>52.3125</c:v>
                </c:pt>
                <c:pt idx="27">
                  <c:v>55</c:v>
                </c:pt>
                <c:pt idx="28">
                  <c:v>52.3125</c:v>
                </c:pt>
                <c:pt idx="29">
                  <c:v>56.375</c:v>
                </c:pt>
                <c:pt idx="30">
                  <c:v>54.125</c:v>
                </c:pt>
                <c:pt idx="31">
                  <c:v>91.4375</c:v>
                </c:pt>
                <c:pt idx="32">
                  <c:v>332.375</c:v>
                </c:pt>
                <c:pt idx="33">
                  <c:v>210.625</c:v>
                </c:pt>
                <c:pt idx="34">
                  <c:v>403.75</c:v>
                </c:pt>
                <c:pt idx="35">
                  <c:v>217.625</c:v>
                </c:pt>
                <c:pt idx="36">
                  <c:v>57.875</c:v>
                </c:pt>
                <c:pt idx="37">
                  <c:v>60.1875</c:v>
                </c:pt>
                <c:pt idx="38">
                  <c:v>126.875</c:v>
                </c:pt>
                <c:pt idx="39">
                  <c:v>55.125</c:v>
                </c:pt>
                <c:pt idx="40">
                  <c:v>229.1875</c:v>
                </c:pt>
                <c:pt idx="41">
                  <c:v>202.625</c:v>
                </c:pt>
                <c:pt idx="42">
                  <c:v>171.5</c:v>
                </c:pt>
                <c:pt idx="43">
                  <c:v>202.125</c:v>
                </c:pt>
                <c:pt idx="44">
                  <c:v>55.1875</c:v>
                </c:pt>
                <c:pt idx="45">
                  <c:v>58.25</c:v>
                </c:pt>
                <c:pt idx="46">
                  <c:v>56.1875</c:v>
                </c:pt>
                <c:pt idx="47">
                  <c:v>55.5</c:v>
                </c:pt>
                <c:pt idx="48">
                  <c:v>55.25</c:v>
                </c:pt>
                <c:pt idx="49">
                  <c:v>55.3125</c:v>
                </c:pt>
                <c:pt idx="50">
                  <c:v>55.3125</c:v>
                </c:pt>
                <c:pt idx="51">
                  <c:v>56</c:v>
                </c:pt>
                <c:pt idx="52">
                  <c:v>55</c:v>
                </c:pt>
                <c:pt idx="53">
                  <c:v>57.0625</c:v>
                </c:pt>
                <c:pt idx="54">
                  <c:v>54.8125</c:v>
                </c:pt>
                <c:pt idx="55">
                  <c:v>54.8125</c:v>
                </c:pt>
                <c:pt idx="56">
                  <c:v>59.8125</c:v>
                </c:pt>
                <c:pt idx="57">
                  <c:v>54.8125</c:v>
                </c:pt>
                <c:pt idx="58">
                  <c:v>58.5</c:v>
                </c:pt>
                <c:pt idx="59">
                  <c:v>54.8125</c:v>
                </c:pt>
                <c:pt idx="60">
                  <c:v>58.9375</c:v>
                </c:pt>
                <c:pt idx="61">
                  <c:v>58.75</c:v>
                </c:pt>
                <c:pt idx="62">
                  <c:v>54.8125</c:v>
                </c:pt>
                <c:pt idx="63">
                  <c:v>54.8125</c:v>
                </c:pt>
                <c:pt idx="64">
                  <c:v>54.6875</c:v>
                </c:pt>
                <c:pt idx="65">
                  <c:v>320.125</c:v>
                </c:pt>
                <c:pt idx="66">
                  <c:v>320.125</c:v>
                </c:pt>
                <c:pt idx="67">
                  <c:v>54.4375</c:v>
                </c:pt>
                <c:pt idx="68">
                  <c:v>57.1875</c:v>
                </c:pt>
                <c:pt idx="69">
                  <c:v>57.25</c:v>
                </c:pt>
                <c:pt idx="70">
                  <c:v>54.875</c:v>
                </c:pt>
                <c:pt idx="71">
                  <c:v>56</c:v>
                </c:pt>
                <c:pt idx="72">
                  <c:v>55.75</c:v>
                </c:pt>
                <c:pt idx="73">
                  <c:v>54.8125</c:v>
                </c:pt>
                <c:pt idx="74">
                  <c:v>56.75</c:v>
                </c:pt>
                <c:pt idx="75">
                  <c:v>54.8125</c:v>
                </c:pt>
                <c:pt idx="76">
                  <c:v>55.1875</c:v>
                </c:pt>
                <c:pt idx="77">
                  <c:v>54.625</c:v>
                </c:pt>
                <c:pt idx="78">
                  <c:v>55.5</c:v>
                </c:pt>
                <c:pt idx="79">
                  <c:v>54.625</c:v>
                </c:pt>
                <c:pt idx="80">
                  <c:v>56.8125</c:v>
                </c:pt>
                <c:pt idx="81">
                  <c:v>54.75</c:v>
                </c:pt>
                <c:pt idx="82">
                  <c:v>54.6875</c:v>
                </c:pt>
                <c:pt idx="83">
                  <c:v>55.5625</c:v>
                </c:pt>
                <c:pt idx="84">
                  <c:v>56.5</c:v>
                </c:pt>
                <c:pt idx="85">
                  <c:v>56.5625</c:v>
                </c:pt>
                <c:pt idx="86">
                  <c:v>55.9375</c:v>
                </c:pt>
                <c:pt idx="87">
                  <c:v>54.8125</c:v>
                </c:pt>
                <c:pt idx="88">
                  <c:v>83.0625</c:v>
                </c:pt>
                <c:pt idx="89">
                  <c:v>55.125</c:v>
                </c:pt>
                <c:pt idx="90">
                  <c:v>54.75</c:v>
                </c:pt>
                <c:pt idx="91">
                  <c:v>294.9375</c:v>
                </c:pt>
                <c:pt idx="92">
                  <c:v>297.8125</c:v>
                </c:pt>
                <c:pt idx="93">
                  <c:v>297.8125</c:v>
                </c:pt>
                <c:pt idx="94">
                  <c:v>54.9375</c:v>
                </c:pt>
                <c:pt idx="95">
                  <c:v>55.1875</c:v>
                </c:pt>
                <c:pt idx="96">
                  <c:v>57.3125</c:v>
                </c:pt>
                <c:pt idx="97">
                  <c:v>55.8125</c:v>
                </c:pt>
                <c:pt idx="98">
                  <c:v>54.625</c:v>
                </c:pt>
                <c:pt idx="99">
                  <c:v>54.5625</c:v>
                </c:pt>
                <c:pt idx="100">
                  <c:v>54.5</c:v>
                </c:pt>
                <c:pt idx="101">
                  <c:v>56.6875</c:v>
                </c:pt>
                <c:pt idx="102">
                  <c:v>54.75</c:v>
                </c:pt>
                <c:pt idx="103">
                  <c:v>54.9375</c:v>
                </c:pt>
                <c:pt idx="104">
                  <c:v>55.125</c:v>
                </c:pt>
                <c:pt idx="105">
                  <c:v>54.9375</c:v>
                </c:pt>
                <c:pt idx="106">
                  <c:v>54.9375</c:v>
                </c:pt>
                <c:pt idx="107">
                  <c:v>124</c:v>
                </c:pt>
                <c:pt idx="108">
                  <c:v>59.6875</c:v>
                </c:pt>
                <c:pt idx="109">
                  <c:v>58.1875</c:v>
                </c:pt>
                <c:pt idx="110">
                  <c:v>55.25</c:v>
                </c:pt>
                <c:pt idx="111">
                  <c:v>55.875</c:v>
                </c:pt>
                <c:pt idx="112">
                  <c:v>57.5</c:v>
                </c:pt>
                <c:pt idx="113">
                  <c:v>57.6875</c:v>
                </c:pt>
                <c:pt idx="114">
                  <c:v>55.625</c:v>
                </c:pt>
                <c:pt idx="115">
                  <c:v>55.375</c:v>
                </c:pt>
                <c:pt idx="116">
                  <c:v>55.4375</c:v>
                </c:pt>
                <c:pt idx="117">
                  <c:v>55.25</c:v>
                </c:pt>
                <c:pt idx="118">
                  <c:v>57.375</c:v>
                </c:pt>
                <c:pt idx="119">
                  <c:v>55.5625</c:v>
                </c:pt>
                <c:pt idx="120">
                  <c:v>57.6875</c:v>
                </c:pt>
                <c:pt idx="121">
                  <c:v>82.5625</c:v>
                </c:pt>
                <c:pt idx="122">
                  <c:v>58.0625</c:v>
                </c:pt>
                <c:pt idx="123">
                  <c:v>59.0625</c:v>
                </c:pt>
                <c:pt idx="124">
                  <c:v>57.4375</c:v>
                </c:pt>
                <c:pt idx="125">
                  <c:v>86.625</c:v>
                </c:pt>
                <c:pt idx="126">
                  <c:v>59.25</c:v>
                </c:pt>
                <c:pt idx="127">
                  <c:v>56.8125</c:v>
                </c:pt>
                <c:pt idx="128">
                  <c:v>320</c:v>
                </c:pt>
                <c:pt idx="129">
                  <c:v>322.8125</c:v>
                </c:pt>
                <c:pt idx="130">
                  <c:v>319.75</c:v>
                </c:pt>
                <c:pt idx="131">
                  <c:v>319.875</c:v>
                </c:pt>
                <c:pt idx="132">
                  <c:v>64.5625</c:v>
                </c:pt>
                <c:pt idx="133">
                  <c:v>59.625</c:v>
                </c:pt>
                <c:pt idx="134">
                  <c:v>57.6875</c:v>
                </c:pt>
                <c:pt idx="135">
                  <c:v>156.625</c:v>
                </c:pt>
                <c:pt idx="136">
                  <c:v>59.4375</c:v>
                </c:pt>
                <c:pt idx="137">
                  <c:v>58.5</c:v>
                </c:pt>
                <c:pt idx="138">
                  <c:v>70.75</c:v>
                </c:pt>
                <c:pt idx="139">
                  <c:v>59.25</c:v>
                </c:pt>
                <c:pt idx="140">
                  <c:v>58.4375</c:v>
                </c:pt>
                <c:pt idx="141">
                  <c:v>58.5</c:v>
                </c:pt>
                <c:pt idx="142">
                  <c:v>58.75</c:v>
                </c:pt>
                <c:pt idx="143">
                  <c:v>58.75</c:v>
                </c:pt>
                <c:pt idx="144">
                  <c:v>59.9375</c:v>
                </c:pt>
                <c:pt idx="145">
                  <c:v>58.25</c:v>
                </c:pt>
                <c:pt idx="146">
                  <c:v>58.6875</c:v>
                </c:pt>
                <c:pt idx="147">
                  <c:v>64.0625</c:v>
                </c:pt>
                <c:pt idx="148">
                  <c:v>60.3125</c:v>
                </c:pt>
                <c:pt idx="149">
                  <c:v>58.1875</c:v>
                </c:pt>
                <c:pt idx="150">
                  <c:v>58.5</c:v>
                </c:pt>
                <c:pt idx="151">
                  <c:v>58.5</c:v>
                </c:pt>
                <c:pt idx="152">
                  <c:v>59.4375</c:v>
                </c:pt>
                <c:pt idx="153">
                  <c:v>60.625</c:v>
                </c:pt>
                <c:pt idx="154">
                  <c:v>58.75</c:v>
                </c:pt>
                <c:pt idx="155">
                  <c:v>58.6875</c:v>
                </c:pt>
                <c:pt idx="156">
                  <c:v>58.6875</c:v>
                </c:pt>
                <c:pt idx="157">
                  <c:v>60.6875</c:v>
                </c:pt>
                <c:pt idx="158">
                  <c:v>59.0625</c:v>
                </c:pt>
                <c:pt idx="159">
                  <c:v>79.1875</c:v>
                </c:pt>
                <c:pt idx="160">
                  <c:v>51.375</c:v>
                </c:pt>
                <c:pt idx="161">
                  <c:v>51.5625</c:v>
                </c:pt>
                <c:pt idx="162">
                  <c:v>52.25</c:v>
                </c:pt>
                <c:pt idx="163">
                  <c:v>54.9375</c:v>
                </c:pt>
                <c:pt idx="164">
                  <c:v>53.375</c:v>
                </c:pt>
                <c:pt idx="165">
                  <c:v>54.6875</c:v>
                </c:pt>
                <c:pt idx="166">
                  <c:v>54.1875</c:v>
                </c:pt>
                <c:pt idx="167">
                  <c:v>52.5</c:v>
                </c:pt>
                <c:pt idx="168">
                  <c:v>52.6875</c:v>
                </c:pt>
                <c:pt idx="169">
                  <c:v>51.4375</c:v>
                </c:pt>
                <c:pt idx="170">
                  <c:v>51.4375</c:v>
                </c:pt>
                <c:pt idx="171">
                  <c:v>51.3125</c:v>
                </c:pt>
                <c:pt idx="172">
                  <c:v>53.375</c:v>
                </c:pt>
                <c:pt idx="173">
                  <c:v>64.6875</c:v>
                </c:pt>
                <c:pt idx="174">
                  <c:v>58.6875</c:v>
                </c:pt>
                <c:pt idx="175">
                  <c:v>55.125</c:v>
                </c:pt>
                <c:pt idx="176">
                  <c:v>107.125</c:v>
                </c:pt>
                <c:pt idx="177">
                  <c:v>92.75</c:v>
                </c:pt>
                <c:pt idx="178">
                  <c:v>66.0625</c:v>
                </c:pt>
                <c:pt idx="179">
                  <c:v>100.25</c:v>
                </c:pt>
                <c:pt idx="180">
                  <c:v>442.75</c:v>
                </c:pt>
                <c:pt idx="181">
                  <c:v>415.1875</c:v>
                </c:pt>
                <c:pt idx="182">
                  <c:v>413.625</c:v>
                </c:pt>
                <c:pt idx="183">
                  <c:v>602.875</c:v>
                </c:pt>
                <c:pt idx="184">
                  <c:v>55.1875</c:v>
                </c:pt>
                <c:pt idx="185">
                  <c:v>89.5625</c:v>
                </c:pt>
                <c:pt idx="186">
                  <c:v>74.5</c:v>
                </c:pt>
                <c:pt idx="187">
                  <c:v>59.9375</c:v>
                </c:pt>
                <c:pt idx="188">
                  <c:v>103.375</c:v>
                </c:pt>
                <c:pt idx="189">
                  <c:v>59</c:v>
                </c:pt>
                <c:pt idx="190">
                  <c:v>156.625</c:v>
                </c:pt>
                <c:pt idx="191">
                  <c:v>160.5625</c:v>
                </c:pt>
                <c:pt idx="192">
                  <c:v>221.4375</c:v>
                </c:pt>
                <c:pt idx="193">
                  <c:v>138.125</c:v>
                </c:pt>
                <c:pt idx="194">
                  <c:v>193.9375</c:v>
                </c:pt>
                <c:pt idx="195">
                  <c:v>175.125</c:v>
                </c:pt>
                <c:pt idx="196">
                  <c:v>69</c:v>
                </c:pt>
                <c:pt idx="197">
                  <c:v>55.375</c:v>
                </c:pt>
                <c:pt idx="198">
                  <c:v>55.1875</c:v>
                </c:pt>
                <c:pt idx="199">
                  <c:v>93.75</c:v>
                </c:pt>
                <c:pt idx="200">
                  <c:v>59.75</c:v>
                </c:pt>
                <c:pt idx="201">
                  <c:v>57.4375</c:v>
                </c:pt>
                <c:pt idx="202">
                  <c:v>56.0625</c:v>
                </c:pt>
                <c:pt idx="203">
                  <c:v>55.125</c:v>
                </c:pt>
                <c:pt idx="204">
                  <c:v>56</c:v>
                </c:pt>
                <c:pt idx="205">
                  <c:v>54.8125</c:v>
                </c:pt>
                <c:pt idx="206">
                  <c:v>54.8125</c:v>
                </c:pt>
                <c:pt idx="207">
                  <c:v>58.1875</c:v>
                </c:pt>
                <c:pt idx="208">
                  <c:v>55.125</c:v>
                </c:pt>
                <c:pt idx="209">
                  <c:v>54.9375</c:v>
                </c:pt>
                <c:pt idx="210">
                  <c:v>54.8125</c:v>
                </c:pt>
                <c:pt idx="211">
                  <c:v>54.8125</c:v>
                </c:pt>
                <c:pt idx="212">
                  <c:v>54.9375</c:v>
                </c:pt>
                <c:pt idx="213">
                  <c:v>54.8125</c:v>
                </c:pt>
                <c:pt idx="214">
                  <c:v>56.9375</c:v>
                </c:pt>
                <c:pt idx="215">
                  <c:v>56.5</c:v>
                </c:pt>
                <c:pt idx="216">
                  <c:v>318.9375</c:v>
                </c:pt>
                <c:pt idx="217">
                  <c:v>318.1875</c:v>
                </c:pt>
                <c:pt idx="218">
                  <c:v>318.25</c:v>
                </c:pt>
                <c:pt idx="219">
                  <c:v>324.5625</c:v>
                </c:pt>
                <c:pt idx="220">
                  <c:v>54.5</c:v>
                </c:pt>
                <c:pt idx="221">
                  <c:v>54.4375</c:v>
                </c:pt>
                <c:pt idx="222">
                  <c:v>59.4375</c:v>
                </c:pt>
                <c:pt idx="223">
                  <c:v>75.4375</c:v>
                </c:pt>
                <c:pt idx="224">
                  <c:v>57.25</c:v>
                </c:pt>
                <c:pt idx="225">
                  <c:v>54.8125</c:v>
                </c:pt>
                <c:pt idx="226">
                  <c:v>54.875</c:v>
                </c:pt>
                <c:pt idx="227">
                  <c:v>54.9375</c:v>
                </c:pt>
                <c:pt idx="228">
                  <c:v>54.875</c:v>
                </c:pt>
                <c:pt idx="229">
                  <c:v>55</c:v>
                </c:pt>
                <c:pt idx="230">
                  <c:v>55.75</c:v>
                </c:pt>
                <c:pt idx="231">
                  <c:v>54.6875</c:v>
                </c:pt>
                <c:pt idx="232">
                  <c:v>55</c:v>
                </c:pt>
                <c:pt idx="233">
                  <c:v>54.875</c:v>
                </c:pt>
                <c:pt idx="234">
                  <c:v>55.75</c:v>
                </c:pt>
                <c:pt idx="235">
                  <c:v>55</c:v>
                </c:pt>
                <c:pt idx="236">
                  <c:v>54.75</c:v>
                </c:pt>
                <c:pt idx="237">
                  <c:v>54.875</c:v>
                </c:pt>
                <c:pt idx="238">
                  <c:v>54.875</c:v>
                </c:pt>
                <c:pt idx="239">
                  <c:v>54.9375</c:v>
                </c:pt>
                <c:pt idx="240">
                  <c:v>55</c:v>
                </c:pt>
                <c:pt idx="241">
                  <c:v>54.625</c:v>
                </c:pt>
                <c:pt idx="242">
                  <c:v>54.625</c:v>
                </c:pt>
                <c:pt idx="243">
                  <c:v>54.625</c:v>
                </c:pt>
                <c:pt idx="244">
                  <c:v>55.25</c:v>
                </c:pt>
                <c:pt idx="245">
                  <c:v>54.6875</c:v>
                </c:pt>
                <c:pt idx="246">
                  <c:v>55.6875</c:v>
                </c:pt>
                <c:pt idx="247">
                  <c:v>54.6875</c:v>
                </c:pt>
                <c:pt idx="248">
                  <c:v>55.6875</c:v>
                </c:pt>
                <c:pt idx="249">
                  <c:v>56.9375</c:v>
                </c:pt>
                <c:pt idx="250">
                  <c:v>54.8125</c:v>
                </c:pt>
                <c:pt idx="251">
                  <c:v>54.8125</c:v>
                </c:pt>
                <c:pt idx="252">
                  <c:v>54.75</c:v>
                </c:pt>
                <c:pt idx="253">
                  <c:v>54.6875</c:v>
                </c:pt>
                <c:pt idx="254">
                  <c:v>56.1875</c:v>
                </c:pt>
                <c:pt idx="255">
                  <c:v>55.25</c:v>
                </c:pt>
                <c:pt idx="256">
                  <c:v>55.625</c:v>
                </c:pt>
                <c:pt idx="257">
                  <c:v>54.5625</c:v>
                </c:pt>
                <c:pt idx="258">
                  <c:v>55.9375</c:v>
                </c:pt>
                <c:pt idx="259">
                  <c:v>56.3125</c:v>
                </c:pt>
                <c:pt idx="260">
                  <c:v>82.1875</c:v>
                </c:pt>
                <c:pt idx="261">
                  <c:v>55.875</c:v>
                </c:pt>
                <c:pt idx="262">
                  <c:v>68.3125</c:v>
                </c:pt>
                <c:pt idx="263">
                  <c:v>55.8125</c:v>
                </c:pt>
                <c:pt idx="264">
                  <c:v>54.6875</c:v>
                </c:pt>
                <c:pt idx="265">
                  <c:v>54.8125</c:v>
                </c:pt>
                <c:pt idx="266">
                  <c:v>55.5625</c:v>
                </c:pt>
                <c:pt idx="267">
                  <c:v>55.875</c:v>
                </c:pt>
                <c:pt idx="268">
                  <c:v>55.4375</c:v>
                </c:pt>
                <c:pt idx="269">
                  <c:v>55</c:v>
                </c:pt>
                <c:pt idx="270">
                  <c:v>55.0625</c:v>
                </c:pt>
                <c:pt idx="271">
                  <c:v>81.4375</c:v>
                </c:pt>
                <c:pt idx="272">
                  <c:v>54.9375</c:v>
                </c:pt>
                <c:pt idx="273">
                  <c:v>54.9375</c:v>
                </c:pt>
                <c:pt idx="274">
                  <c:v>55.375</c:v>
                </c:pt>
                <c:pt idx="275">
                  <c:v>55.5625</c:v>
                </c:pt>
                <c:pt idx="276">
                  <c:v>55.375</c:v>
                </c:pt>
                <c:pt idx="277">
                  <c:v>297.625</c:v>
                </c:pt>
                <c:pt idx="278">
                  <c:v>297.8125</c:v>
                </c:pt>
                <c:pt idx="279">
                  <c:v>295.375</c:v>
                </c:pt>
                <c:pt idx="280">
                  <c:v>89.5625</c:v>
                </c:pt>
                <c:pt idx="281">
                  <c:v>55.1875</c:v>
                </c:pt>
                <c:pt idx="282">
                  <c:v>55.1875</c:v>
                </c:pt>
                <c:pt idx="283">
                  <c:v>55.1875</c:v>
                </c:pt>
                <c:pt idx="284">
                  <c:v>54.875</c:v>
                </c:pt>
                <c:pt idx="285">
                  <c:v>58.125</c:v>
                </c:pt>
                <c:pt idx="286">
                  <c:v>54.875</c:v>
                </c:pt>
                <c:pt idx="287">
                  <c:v>57.6875</c:v>
                </c:pt>
                <c:pt idx="288">
                  <c:v>54.625</c:v>
                </c:pt>
                <c:pt idx="289">
                  <c:v>56.6875</c:v>
                </c:pt>
                <c:pt idx="290">
                  <c:v>54.8125</c:v>
                </c:pt>
                <c:pt idx="291">
                  <c:v>55</c:v>
                </c:pt>
                <c:pt idx="292">
                  <c:v>55.1875</c:v>
                </c:pt>
                <c:pt idx="293">
                  <c:v>56.125</c:v>
                </c:pt>
                <c:pt idx="294">
                  <c:v>57.25</c:v>
                </c:pt>
                <c:pt idx="295">
                  <c:v>57.3125</c:v>
                </c:pt>
                <c:pt idx="296">
                  <c:v>56.1875</c:v>
                </c:pt>
                <c:pt idx="297">
                  <c:v>55.0625</c:v>
                </c:pt>
                <c:pt idx="298">
                  <c:v>56.3125</c:v>
                </c:pt>
                <c:pt idx="299">
                  <c:v>57.625</c:v>
                </c:pt>
                <c:pt idx="300">
                  <c:v>55.1875</c:v>
                </c:pt>
                <c:pt idx="301">
                  <c:v>56.25</c:v>
                </c:pt>
                <c:pt idx="302">
                  <c:v>55.625</c:v>
                </c:pt>
                <c:pt idx="303">
                  <c:v>55.5625</c:v>
                </c:pt>
                <c:pt idx="304">
                  <c:v>55.6875</c:v>
                </c:pt>
                <c:pt idx="305">
                  <c:v>58.0625</c:v>
                </c:pt>
                <c:pt idx="306">
                  <c:v>57.875</c:v>
                </c:pt>
                <c:pt idx="307">
                  <c:v>55.6875</c:v>
                </c:pt>
                <c:pt idx="308">
                  <c:v>60.1875</c:v>
                </c:pt>
                <c:pt idx="309">
                  <c:v>57</c:v>
                </c:pt>
                <c:pt idx="310">
                  <c:v>58.8125</c:v>
                </c:pt>
                <c:pt idx="311">
                  <c:v>56.375</c:v>
                </c:pt>
                <c:pt idx="312">
                  <c:v>56.125</c:v>
                </c:pt>
                <c:pt idx="313">
                  <c:v>109.125</c:v>
                </c:pt>
                <c:pt idx="314">
                  <c:v>58.375</c:v>
                </c:pt>
                <c:pt idx="315">
                  <c:v>57.4375</c:v>
                </c:pt>
                <c:pt idx="316">
                  <c:v>60.6875</c:v>
                </c:pt>
                <c:pt idx="317">
                  <c:v>83.3125</c:v>
                </c:pt>
                <c:pt idx="318">
                  <c:v>321.5625</c:v>
                </c:pt>
                <c:pt idx="319">
                  <c:v>319.8125</c:v>
                </c:pt>
                <c:pt idx="320">
                  <c:v>322.9375</c:v>
                </c:pt>
                <c:pt idx="321">
                  <c:v>60</c:v>
                </c:pt>
                <c:pt idx="322">
                  <c:v>58.75</c:v>
                </c:pt>
                <c:pt idx="323">
                  <c:v>86.75</c:v>
                </c:pt>
                <c:pt idx="324">
                  <c:v>58.125</c:v>
                </c:pt>
                <c:pt idx="325">
                  <c:v>58.3125</c:v>
                </c:pt>
                <c:pt idx="326">
                  <c:v>58.1875</c:v>
                </c:pt>
                <c:pt idx="327">
                  <c:v>61</c:v>
                </c:pt>
                <c:pt idx="328">
                  <c:v>58.25</c:v>
                </c:pt>
                <c:pt idx="329">
                  <c:v>58.5625</c:v>
                </c:pt>
                <c:pt idx="330">
                  <c:v>58.625</c:v>
                </c:pt>
                <c:pt idx="331">
                  <c:v>58.75</c:v>
                </c:pt>
                <c:pt idx="332">
                  <c:v>58.75</c:v>
                </c:pt>
                <c:pt idx="333">
                  <c:v>69</c:v>
                </c:pt>
                <c:pt idx="334">
                  <c:v>58.625</c:v>
                </c:pt>
                <c:pt idx="335">
                  <c:v>58.375</c:v>
                </c:pt>
                <c:pt idx="336">
                  <c:v>58.5</c:v>
                </c:pt>
                <c:pt idx="337">
                  <c:v>58.5</c:v>
                </c:pt>
                <c:pt idx="338">
                  <c:v>60.3125</c:v>
                </c:pt>
                <c:pt idx="339">
                  <c:v>60.375</c:v>
                </c:pt>
                <c:pt idx="340">
                  <c:v>60.4375</c:v>
                </c:pt>
                <c:pt idx="341">
                  <c:v>61.0625</c:v>
                </c:pt>
                <c:pt idx="342">
                  <c:v>61.375</c:v>
                </c:pt>
                <c:pt idx="343">
                  <c:v>58.9375</c:v>
                </c:pt>
                <c:pt idx="344">
                  <c:v>59.6875</c:v>
                </c:pt>
                <c:pt idx="345">
                  <c:v>58.6875</c:v>
                </c:pt>
                <c:pt idx="346">
                  <c:v>58.875</c:v>
                </c:pt>
                <c:pt idx="347">
                  <c:v>58.625</c:v>
                </c:pt>
                <c:pt idx="348">
                  <c:v>59.75</c:v>
                </c:pt>
                <c:pt idx="349">
                  <c:v>58.8125</c:v>
                </c:pt>
                <c:pt idx="350">
                  <c:v>58.875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582-495D-B507-1DB36DB4CBB0}"/>
            </c:ext>
          </c:extLst>
        </c:ser>
        <c:ser>
          <c:idx val="2"/>
          <c:order val="2"/>
          <c:tx>
            <c:strRef>
              <c:f>tempdbUsage!$H$1</c:f>
              <c:strCache>
                <c:ptCount val="1"/>
                <c:pt idx="0">
                  <c:v>internal_obj (MB)</c:v>
                </c:pt>
              </c:strCache>
            </c:strRef>
          </c:tx>
          <c:marker>
            <c:symbol val="none"/>
          </c:marker>
          <c:val>
            <c:numRef>
              <c:f>tempdbUsage!$H$2:$H$352</c:f>
              <c:numCache>
                <c:formatCode>0.00</c:formatCode>
                <c:ptCount val="351"/>
                <c:pt idx="0">
                  <c:v>3918.8125</c:v>
                </c:pt>
                <c:pt idx="1">
                  <c:v>3959.4375</c:v>
                </c:pt>
                <c:pt idx="2">
                  <c:v>3672.875</c:v>
                </c:pt>
                <c:pt idx="3">
                  <c:v>3670.1875</c:v>
                </c:pt>
                <c:pt idx="4">
                  <c:v>3675.3125</c:v>
                </c:pt>
                <c:pt idx="5">
                  <c:v>3668.1875</c:v>
                </c:pt>
                <c:pt idx="6">
                  <c:v>1144</c:v>
                </c:pt>
                <c:pt idx="7">
                  <c:v>1140.6875</c:v>
                </c:pt>
                <c:pt idx="8">
                  <c:v>1128.625</c:v>
                </c:pt>
                <c:pt idx="9">
                  <c:v>1133.4375</c:v>
                </c:pt>
                <c:pt idx="10">
                  <c:v>1135.4375</c:v>
                </c:pt>
                <c:pt idx="11">
                  <c:v>1132.9375</c:v>
                </c:pt>
                <c:pt idx="12">
                  <c:v>1131.875</c:v>
                </c:pt>
                <c:pt idx="13">
                  <c:v>1132.625</c:v>
                </c:pt>
                <c:pt idx="14">
                  <c:v>1136.4375</c:v>
                </c:pt>
                <c:pt idx="15">
                  <c:v>1136.0625</c:v>
                </c:pt>
                <c:pt idx="16">
                  <c:v>1142.375</c:v>
                </c:pt>
                <c:pt idx="17">
                  <c:v>1110.6875</c:v>
                </c:pt>
                <c:pt idx="18">
                  <c:v>915.125</c:v>
                </c:pt>
                <c:pt idx="19">
                  <c:v>350.875</c:v>
                </c:pt>
                <c:pt idx="20">
                  <c:v>272.5</c:v>
                </c:pt>
                <c:pt idx="21">
                  <c:v>279</c:v>
                </c:pt>
                <c:pt idx="22">
                  <c:v>1153.9375</c:v>
                </c:pt>
                <c:pt idx="23">
                  <c:v>289.3125</c:v>
                </c:pt>
                <c:pt idx="24">
                  <c:v>380.25</c:v>
                </c:pt>
                <c:pt idx="25">
                  <c:v>359.125</c:v>
                </c:pt>
                <c:pt idx="26">
                  <c:v>272.6875</c:v>
                </c:pt>
                <c:pt idx="27">
                  <c:v>273.875</c:v>
                </c:pt>
                <c:pt idx="28">
                  <c:v>276.9375</c:v>
                </c:pt>
                <c:pt idx="29">
                  <c:v>284.75</c:v>
                </c:pt>
                <c:pt idx="30">
                  <c:v>283.0625</c:v>
                </c:pt>
                <c:pt idx="31">
                  <c:v>290.6875</c:v>
                </c:pt>
                <c:pt idx="32">
                  <c:v>375.625</c:v>
                </c:pt>
                <c:pt idx="33">
                  <c:v>253.3125</c:v>
                </c:pt>
                <c:pt idx="34">
                  <c:v>78.1875</c:v>
                </c:pt>
                <c:pt idx="35">
                  <c:v>87.125</c:v>
                </c:pt>
                <c:pt idx="36">
                  <c:v>115.9375</c:v>
                </c:pt>
                <c:pt idx="37">
                  <c:v>230.1875</c:v>
                </c:pt>
                <c:pt idx="38">
                  <c:v>189.6875</c:v>
                </c:pt>
                <c:pt idx="39">
                  <c:v>89.5625</c:v>
                </c:pt>
                <c:pt idx="40">
                  <c:v>89.3125</c:v>
                </c:pt>
                <c:pt idx="41">
                  <c:v>80.125</c:v>
                </c:pt>
                <c:pt idx="42">
                  <c:v>90.1875</c:v>
                </c:pt>
                <c:pt idx="43">
                  <c:v>96.125</c:v>
                </c:pt>
                <c:pt idx="44">
                  <c:v>89.375</c:v>
                </c:pt>
                <c:pt idx="45">
                  <c:v>100.5625</c:v>
                </c:pt>
                <c:pt idx="46">
                  <c:v>99.75</c:v>
                </c:pt>
                <c:pt idx="47">
                  <c:v>107.125</c:v>
                </c:pt>
                <c:pt idx="48">
                  <c:v>93.5</c:v>
                </c:pt>
                <c:pt idx="49">
                  <c:v>94.375</c:v>
                </c:pt>
                <c:pt idx="50">
                  <c:v>90.5</c:v>
                </c:pt>
                <c:pt idx="51">
                  <c:v>87.75</c:v>
                </c:pt>
                <c:pt idx="52">
                  <c:v>89.9375</c:v>
                </c:pt>
                <c:pt idx="53">
                  <c:v>90.4375</c:v>
                </c:pt>
                <c:pt idx="54">
                  <c:v>91.1875</c:v>
                </c:pt>
                <c:pt idx="55">
                  <c:v>79.3125</c:v>
                </c:pt>
                <c:pt idx="56">
                  <c:v>533.6875</c:v>
                </c:pt>
                <c:pt idx="57">
                  <c:v>3490.1875</c:v>
                </c:pt>
                <c:pt idx="58">
                  <c:v>3493.125</c:v>
                </c:pt>
                <c:pt idx="59">
                  <c:v>49.875</c:v>
                </c:pt>
                <c:pt idx="60">
                  <c:v>54.4375</c:v>
                </c:pt>
                <c:pt idx="61">
                  <c:v>54.625</c:v>
                </c:pt>
                <c:pt idx="62">
                  <c:v>49</c:v>
                </c:pt>
                <c:pt idx="63">
                  <c:v>50.375</c:v>
                </c:pt>
                <c:pt idx="64">
                  <c:v>50.9375</c:v>
                </c:pt>
                <c:pt idx="65">
                  <c:v>2596.4375</c:v>
                </c:pt>
                <c:pt idx="66">
                  <c:v>2591.0625</c:v>
                </c:pt>
                <c:pt idx="67">
                  <c:v>48.125</c:v>
                </c:pt>
                <c:pt idx="68">
                  <c:v>49.6875</c:v>
                </c:pt>
                <c:pt idx="69">
                  <c:v>52.125</c:v>
                </c:pt>
                <c:pt idx="70">
                  <c:v>47.8125</c:v>
                </c:pt>
                <c:pt idx="71">
                  <c:v>47.5625</c:v>
                </c:pt>
                <c:pt idx="72">
                  <c:v>47.1875</c:v>
                </c:pt>
                <c:pt idx="73">
                  <c:v>35.6875</c:v>
                </c:pt>
                <c:pt idx="74">
                  <c:v>39.875</c:v>
                </c:pt>
                <c:pt idx="75">
                  <c:v>35.625</c:v>
                </c:pt>
                <c:pt idx="76">
                  <c:v>42</c:v>
                </c:pt>
                <c:pt idx="77">
                  <c:v>43.5625</c:v>
                </c:pt>
                <c:pt idx="78">
                  <c:v>40.9375</c:v>
                </c:pt>
                <c:pt idx="79">
                  <c:v>42.75</c:v>
                </c:pt>
                <c:pt idx="80">
                  <c:v>39.75</c:v>
                </c:pt>
                <c:pt idx="81">
                  <c:v>41.375</c:v>
                </c:pt>
                <c:pt idx="82">
                  <c:v>46.625</c:v>
                </c:pt>
                <c:pt idx="83">
                  <c:v>880.5625</c:v>
                </c:pt>
                <c:pt idx="84">
                  <c:v>19.5625</c:v>
                </c:pt>
                <c:pt idx="85">
                  <c:v>18.75</c:v>
                </c:pt>
                <c:pt idx="86">
                  <c:v>87.625</c:v>
                </c:pt>
                <c:pt idx="87">
                  <c:v>759.6875</c:v>
                </c:pt>
                <c:pt idx="88">
                  <c:v>1868.9375</c:v>
                </c:pt>
                <c:pt idx="89">
                  <c:v>1913.375</c:v>
                </c:pt>
                <c:pt idx="90">
                  <c:v>1854.625</c:v>
                </c:pt>
                <c:pt idx="91">
                  <c:v>2320.8125</c:v>
                </c:pt>
                <c:pt idx="92">
                  <c:v>6563.75</c:v>
                </c:pt>
                <c:pt idx="93">
                  <c:v>4870.5625</c:v>
                </c:pt>
                <c:pt idx="94">
                  <c:v>1960.4375</c:v>
                </c:pt>
                <c:pt idx="95">
                  <c:v>1977.6875</c:v>
                </c:pt>
                <c:pt idx="96">
                  <c:v>1944.625</c:v>
                </c:pt>
                <c:pt idx="97">
                  <c:v>2009.9375</c:v>
                </c:pt>
                <c:pt idx="98">
                  <c:v>1919.125</c:v>
                </c:pt>
                <c:pt idx="99">
                  <c:v>1847.6875</c:v>
                </c:pt>
                <c:pt idx="100">
                  <c:v>1837.4375</c:v>
                </c:pt>
                <c:pt idx="101">
                  <c:v>1854.4375</c:v>
                </c:pt>
                <c:pt idx="102">
                  <c:v>1781.25</c:v>
                </c:pt>
                <c:pt idx="103">
                  <c:v>1951.375</c:v>
                </c:pt>
                <c:pt idx="104">
                  <c:v>1795.6875</c:v>
                </c:pt>
                <c:pt idx="105">
                  <c:v>1780.6875</c:v>
                </c:pt>
                <c:pt idx="106">
                  <c:v>3213</c:v>
                </c:pt>
                <c:pt idx="107">
                  <c:v>1785.875</c:v>
                </c:pt>
                <c:pt idx="108">
                  <c:v>1965.3125</c:v>
                </c:pt>
                <c:pt idx="109">
                  <c:v>1712</c:v>
                </c:pt>
                <c:pt idx="110">
                  <c:v>1710.8125</c:v>
                </c:pt>
                <c:pt idx="111">
                  <c:v>1708.9375</c:v>
                </c:pt>
                <c:pt idx="112">
                  <c:v>1718.5</c:v>
                </c:pt>
                <c:pt idx="113">
                  <c:v>1658.5</c:v>
                </c:pt>
                <c:pt idx="114">
                  <c:v>1688.3125</c:v>
                </c:pt>
                <c:pt idx="115">
                  <c:v>1683.9375</c:v>
                </c:pt>
                <c:pt idx="116">
                  <c:v>1623.125</c:v>
                </c:pt>
                <c:pt idx="117">
                  <c:v>1131.3125</c:v>
                </c:pt>
                <c:pt idx="118">
                  <c:v>1134.25</c:v>
                </c:pt>
                <c:pt idx="119">
                  <c:v>1142.25</c:v>
                </c:pt>
                <c:pt idx="120">
                  <c:v>1141.4375</c:v>
                </c:pt>
                <c:pt idx="121">
                  <c:v>1145.6875</c:v>
                </c:pt>
                <c:pt idx="122">
                  <c:v>1145.6875</c:v>
                </c:pt>
                <c:pt idx="123">
                  <c:v>1145.125</c:v>
                </c:pt>
                <c:pt idx="124">
                  <c:v>948.875</c:v>
                </c:pt>
                <c:pt idx="125">
                  <c:v>743.1875</c:v>
                </c:pt>
                <c:pt idx="126">
                  <c:v>750.25</c:v>
                </c:pt>
                <c:pt idx="127">
                  <c:v>747.3125</c:v>
                </c:pt>
                <c:pt idx="128">
                  <c:v>795.8125</c:v>
                </c:pt>
                <c:pt idx="129">
                  <c:v>2407.5625</c:v>
                </c:pt>
                <c:pt idx="130">
                  <c:v>4002.1875</c:v>
                </c:pt>
                <c:pt idx="131">
                  <c:v>4885.875</c:v>
                </c:pt>
                <c:pt idx="132">
                  <c:v>695.8125</c:v>
                </c:pt>
                <c:pt idx="133">
                  <c:v>698.375</c:v>
                </c:pt>
                <c:pt idx="134">
                  <c:v>716.5</c:v>
                </c:pt>
                <c:pt idx="135">
                  <c:v>705.25</c:v>
                </c:pt>
                <c:pt idx="136">
                  <c:v>705.625</c:v>
                </c:pt>
                <c:pt idx="137">
                  <c:v>708.0625</c:v>
                </c:pt>
                <c:pt idx="138">
                  <c:v>716.9375</c:v>
                </c:pt>
                <c:pt idx="139">
                  <c:v>711.8125</c:v>
                </c:pt>
                <c:pt idx="140">
                  <c:v>725.5</c:v>
                </c:pt>
                <c:pt idx="141">
                  <c:v>1807.3125</c:v>
                </c:pt>
                <c:pt idx="142">
                  <c:v>727</c:v>
                </c:pt>
                <c:pt idx="143">
                  <c:v>717.9375</c:v>
                </c:pt>
                <c:pt idx="144">
                  <c:v>736.4375</c:v>
                </c:pt>
                <c:pt idx="145">
                  <c:v>725</c:v>
                </c:pt>
                <c:pt idx="146">
                  <c:v>727.75</c:v>
                </c:pt>
                <c:pt idx="147">
                  <c:v>948.5</c:v>
                </c:pt>
                <c:pt idx="148">
                  <c:v>720.9375</c:v>
                </c:pt>
                <c:pt idx="149">
                  <c:v>832.875</c:v>
                </c:pt>
                <c:pt idx="150">
                  <c:v>719.9375</c:v>
                </c:pt>
                <c:pt idx="151">
                  <c:v>743.75</c:v>
                </c:pt>
                <c:pt idx="152">
                  <c:v>748.25</c:v>
                </c:pt>
                <c:pt idx="153">
                  <c:v>745.4375</c:v>
                </c:pt>
                <c:pt idx="154">
                  <c:v>725.0625</c:v>
                </c:pt>
                <c:pt idx="155">
                  <c:v>723.4375</c:v>
                </c:pt>
                <c:pt idx="156">
                  <c:v>722.0625</c:v>
                </c:pt>
                <c:pt idx="157">
                  <c:v>756.4375</c:v>
                </c:pt>
                <c:pt idx="158">
                  <c:v>808.875</c:v>
                </c:pt>
                <c:pt idx="159">
                  <c:v>1143.8125</c:v>
                </c:pt>
                <c:pt idx="160">
                  <c:v>1140.125</c:v>
                </c:pt>
                <c:pt idx="161">
                  <c:v>1315.25</c:v>
                </c:pt>
                <c:pt idx="162">
                  <c:v>1133.375</c:v>
                </c:pt>
                <c:pt idx="163">
                  <c:v>1135.625</c:v>
                </c:pt>
                <c:pt idx="164">
                  <c:v>1109.1875</c:v>
                </c:pt>
                <c:pt idx="165">
                  <c:v>2202.0625</c:v>
                </c:pt>
                <c:pt idx="166">
                  <c:v>2203.1875</c:v>
                </c:pt>
                <c:pt idx="167">
                  <c:v>2221.4375</c:v>
                </c:pt>
                <c:pt idx="168">
                  <c:v>301.3125</c:v>
                </c:pt>
                <c:pt idx="169">
                  <c:v>257.25</c:v>
                </c:pt>
                <c:pt idx="170">
                  <c:v>257.5625</c:v>
                </c:pt>
                <c:pt idx="171">
                  <c:v>266.375</c:v>
                </c:pt>
                <c:pt idx="172">
                  <c:v>265.5625</c:v>
                </c:pt>
                <c:pt idx="173">
                  <c:v>355.125</c:v>
                </c:pt>
                <c:pt idx="174">
                  <c:v>293.1875</c:v>
                </c:pt>
                <c:pt idx="175">
                  <c:v>344.125</c:v>
                </c:pt>
                <c:pt idx="176">
                  <c:v>274.25</c:v>
                </c:pt>
                <c:pt idx="177">
                  <c:v>274.75</c:v>
                </c:pt>
                <c:pt idx="178">
                  <c:v>278.875</c:v>
                </c:pt>
                <c:pt idx="179">
                  <c:v>300.6875</c:v>
                </c:pt>
                <c:pt idx="180">
                  <c:v>280.25</c:v>
                </c:pt>
                <c:pt idx="181">
                  <c:v>293</c:v>
                </c:pt>
                <c:pt idx="182">
                  <c:v>318.6875</c:v>
                </c:pt>
                <c:pt idx="183">
                  <c:v>366.625</c:v>
                </c:pt>
                <c:pt idx="184">
                  <c:v>81</c:v>
                </c:pt>
                <c:pt idx="185">
                  <c:v>251.375</c:v>
                </c:pt>
                <c:pt idx="186">
                  <c:v>174.5</c:v>
                </c:pt>
                <c:pt idx="187">
                  <c:v>385.5625</c:v>
                </c:pt>
                <c:pt idx="188">
                  <c:v>83.375</c:v>
                </c:pt>
                <c:pt idx="189">
                  <c:v>82.6875</c:v>
                </c:pt>
                <c:pt idx="190">
                  <c:v>79.375</c:v>
                </c:pt>
                <c:pt idx="191">
                  <c:v>669.0625</c:v>
                </c:pt>
                <c:pt idx="192">
                  <c:v>88.625</c:v>
                </c:pt>
                <c:pt idx="193">
                  <c:v>284.1875</c:v>
                </c:pt>
                <c:pt idx="194">
                  <c:v>94.4375</c:v>
                </c:pt>
                <c:pt idx="195">
                  <c:v>1246.875</c:v>
                </c:pt>
                <c:pt idx="196">
                  <c:v>103.0625</c:v>
                </c:pt>
                <c:pt idx="197">
                  <c:v>87.0625</c:v>
                </c:pt>
                <c:pt idx="198">
                  <c:v>96.875</c:v>
                </c:pt>
                <c:pt idx="199">
                  <c:v>91.3125</c:v>
                </c:pt>
                <c:pt idx="200">
                  <c:v>97.875</c:v>
                </c:pt>
                <c:pt idx="201">
                  <c:v>98.0625</c:v>
                </c:pt>
                <c:pt idx="202">
                  <c:v>105.9375</c:v>
                </c:pt>
                <c:pt idx="203">
                  <c:v>91.1875</c:v>
                </c:pt>
                <c:pt idx="204">
                  <c:v>91.875</c:v>
                </c:pt>
                <c:pt idx="205">
                  <c:v>80.625</c:v>
                </c:pt>
                <c:pt idx="206">
                  <c:v>930.875</c:v>
                </c:pt>
                <c:pt idx="207">
                  <c:v>1739.5625</c:v>
                </c:pt>
                <c:pt idx="208">
                  <c:v>3481.5</c:v>
                </c:pt>
                <c:pt idx="209">
                  <c:v>51.4375</c:v>
                </c:pt>
                <c:pt idx="210">
                  <c:v>51.25</c:v>
                </c:pt>
                <c:pt idx="211">
                  <c:v>49.9375</c:v>
                </c:pt>
                <c:pt idx="212">
                  <c:v>52</c:v>
                </c:pt>
                <c:pt idx="213">
                  <c:v>49.8125</c:v>
                </c:pt>
                <c:pt idx="214">
                  <c:v>49.5625</c:v>
                </c:pt>
                <c:pt idx="215">
                  <c:v>47.875</c:v>
                </c:pt>
                <c:pt idx="216">
                  <c:v>257.875</c:v>
                </c:pt>
                <c:pt idx="217">
                  <c:v>356.0625</c:v>
                </c:pt>
                <c:pt idx="218">
                  <c:v>1723.3125</c:v>
                </c:pt>
                <c:pt idx="219">
                  <c:v>2776.5625</c:v>
                </c:pt>
                <c:pt idx="220">
                  <c:v>49.8125</c:v>
                </c:pt>
                <c:pt idx="221">
                  <c:v>47.5</c:v>
                </c:pt>
                <c:pt idx="222">
                  <c:v>216.375</c:v>
                </c:pt>
                <c:pt idx="223">
                  <c:v>106.375</c:v>
                </c:pt>
                <c:pt idx="224">
                  <c:v>46.875</c:v>
                </c:pt>
                <c:pt idx="225">
                  <c:v>51.0625</c:v>
                </c:pt>
                <c:pt idx="226">
                  <c:v>48</c:v>
                </c:pt>
                <c:pt idx="227">
                  <c:v>50.25</c:v>
                </c:pt>
                <c:pt idx="228">
                  <c:v>50.375</c:v>
                </c:pt>
                <c:pt idx="229">
                  <c:v>50.4375</c:v>
                </c:pt>
                <c:pt idx="230">
                  <c:v>48.4375</c:v>
                </c:pt>
                <c:pt idx="231">
                  <c:v>49.3125</c:v>
                </c:pt>
                <c:pt idx="232">
                  <c:v>57.4375</c:v>
                </c:pt>
                <c:pt idx="233">
                  <c:v>47.6875</c:v>
                </c:pt>
                <c:pt idx="234">
                  <c:v>47.5</c:v>
                </c:pt>
                <c:pt idx="235">
                  <c:v>37.3125</c:v>
                </c:pt>
                <c:pt idx="236">
                  <c:v>47</c:v>
                </c:pt>
                <c:pt idx="237">
                  <c:v>37.75</c:v>
                </c:pt>
                <c:pt idx="238">
                  <c:v>41</c:v>
                </c:pt>
                <c:pt idx="239">
                  <c:v>39.625</c:v>
                </c:pt>
                <c:pt idx="240">
                  <c:v>43.375</c:v>
                </c:pt>
                <c:pt idx="241">
                  <c:v>42.4375</c:v>
                </c:pt>
                <c:pt idx="242">
                  <c:v>41.5</c:v>
                </c:pt>
                <c:pt idx="243">
                  <c:v>42.75</c:v>
                </c:pt>
                <c:pt idx="244">
                  <c:v>44</c:v>
                </c:pt>
                <c:pt idx="245">
                  <c:v>43.8125</c:v>
                </c:pt>
                <c:pt idx="246">
                  <c:v>865.25</c:v>
                </c:pt>
                <c:pt idx="247">
                  <c:v>41.5</c:v>
                </c:pt>
                <c:pt idx="248">
                  <c:v>196.0625</c:v>
                </c:pt>
                <c:pt idx="249">
                  <c:v>41.0625</c:v>
                </c:pt>
                <c:pt idx="250">
                  <c:v>42.5625</c:v>
                </c:pt>
                <c:pt idx="251">
                  <c:v>39.1875</c:v>
                </c:pt>
                <c:pt idx="252">
                  <c:v>53.5</c:v>
                </c:pt>
                <c:pt idx="253">
                  <c:v>44.5625</c:v>
                </c:pt>
                <c:pt idx="254">
                  <c:v>19.75</c:v>
                </c:pt>
                <c:pt idx="255">
                  <c:v>18</c:v>
                </c:pt>
                <c:pt idx="256">
                  <c:v>25.1875</c:v>
                </c:pt>
                <c:pt idx="257">
                  <c:v>29.6875</c:v>
                </c:pt>
                <c:pt idx="258">
                  <c:v>50.375</c:v>
                </c:pt>
                <c:pt idx="259">
                  <c:v>25.625</c:v>
                </c:pt>
                <c:pt idx="260">
                  <c:v>22.375</c:v>
                </c:pt>
                <c:pt idx="261">
                  <c:v>20.125</c:v>
                </c:pt>
                <c:pt idx="262">
                  <c:v>22.5</c:v>
                </c:pt>
                <c:pt idx="263">
                  <c:v>165.5625</c:v>
                </c:pt>
                <c:pt idx="264">
                  <c:v>355.8125</c:v>
                </c:pt>
                <c:pt idx="265">
                  <c:v>570.875</c:v>
                </c:pt>
                <c:pt idx="266">
                  <c:v>950.6875</c:v>
                </c:pt>
                <c:pt idx="267">
                  <c:v>1208.625</c:v>
                </c:pt>
                <c:pt idx="268">
                  <c:v>1419.375</c:v>
                </c:pt>
                <c:pt idx="269">
                  <c:v>1721.0625</c:v>
                </c:pt>
                <c:pt idx="270">
                  <c:v>1726.625</c:v>
                </c:pt>
                <c:pt idx="271">
                  <c:v>1914</c:v>
                </c:pt>
                <c:pt idx="272">
                  <c:v>1946.5625</c:v>
                </c:pt>
                <c:pt idx="273">
                  <c:v>1872.5</c:v>
                </c:pt>
                <c:pt idx="274">
                  <c:v>1928.125</c:v>
                </c:pt>
                <c:pt idx="275">
                  <c:v>2105</c:v>
                </c:pt>
                <c:pt idx="276">
                  <c:v>2269.6875</c:v>
                </c:pt>
                <c:pt idx="277">
                  <c:v>2976.375</c:v>
                </c:pt>
                <c:pt idx="278">
                  <c:v>4337.5</c:v>
                </c:pt>
                <c:pt idx="279">
                  <c:v>6734.25</c:v>
                </c:pt>
                <c:pt idx="280">
                  <c:v>2009.4375</c:v>
                </c:pt>
                <c:pt idx="281">
                  <c:v>3288.9375</c:v>
                </c:pt>
                <c:pt idx="282">
                  <c:v>1859.375</c:v>
                </c:pt>
                <c:pt idx="283">
                  <c:v>2050.75</c:v>
                </c:pt>
                <c:pt idx="284">
                  <c:v>1816.1875</c:v>
                </c:pt>
                <c:pt idx="285">
                  <c:v>1855.4375</c:v>
                </c:pt>
                <c:pt idx="286">
                  <c:v>1793.625</c:v>
                </c:pt>
                <c:pt idx="287">
                  <c:v>1776.9375</c:v>
                </c:pt>
                <c:pt idx="288">
                  <c:v>1772.6875</c:v>
                </c:pt>
                <c:pt idx="289">
                  <c:v>1768.625</c:v>
                </c:pt>
                <c:pt idx="290">
                  <c:v>1786.5625</c:v>
                </c:pt>
                <c:pt idx="291">
                  <c:v>1766.75</c:v>
                </c:pt>
                <c:pt idx="292">
                  <c:v>1807.5625</c:v>
                </c:pt>
                <c:pt idx="293">
                  <c:v>1748.875</c:v>
                </c:pt>
                <c:pt idx="294">
                  <c:v>1714.25</c:v>
                </c:pt>
                <c:pt idx="295">
                  <c:v>1708.8125</c:v>
                </c:pt>
                <c:pt idx="296">
                  <c:v>1712.6875</c:v>
                </c:pt>
                <c:pt idx="297">
                  <c:v>1731.0625</c:v>
                </c:pt>
                <c:pt idx="298">
                  <c:v>1798.5625</c:v>
                </c:pt>
                <c:pt idx="299">
                  <c:v>1728.3125</c:v>
                </c:pt>
                <c:pt idx="300">
                  <c:v>1262.9375</c:v>
                </c:pt>
                <c:pt idx="301">
                  <c:v>1130.375</c:v>
                </c:pt>
                <c:pt idx="302">
                  <c:v>1266.5625</c:v>
                </c:pt>
                <c:pt idx="303">
                  <c:v>1161.3125</c:v>
                </c:pt>
                <c:pt idx="304">
                  <c:v>1136.625</c:v>
                </c:pt>
                <c:pt idx="305">
                  <c:v>1152.75</c:v>
                </c:pt>
                <c:pt idx="306">
                  <c:v>1137.3125</c:v>
                </c:pt>
                <c:pt idx="307">
                  <c:v>1140.5</c:v>
                </c:pt>
                <c:pt idx="308">
                  <c:v>1408.3125</c:v>
                </c:pt>
                <c:pt idx="309">
                  <c:v>1144</c:v>
                </c:pt>
                <c:pt idx="310">
                  <c:v>1142.75</c:v>
                </c:pt>
                <c:pt idx="311">
                  <c:v>1180.5</c:v>
                </c:pt>
                <c:pt idx="312">
                  <c:v>1144.0625</c:v>
                </c:pt>
                <c:pt idx="313">
                  <c:v>1152.3125</c:v>
                </c:pt>
                <c:pt idx="314">
                  <c:v>1244.75</c:v>
                </c:pt>
                <c:pt idx="315">
                  <c:v>831.5</c:v>
                </c:pt>
                <c:pt idx="316">
                  <c:v>798.9375</c:v>
                </c:pt>
                <c:pt idx="317">
                  <c:v>745.8125</c:v>
                </c:pt>
                <c:pt idx="318">
                  <c:v>1028.875</c:v>
                </c:pt>
                <c:pt idx="319">
                  <c:v>4097.6875</c:v>
                </c:pt>
                <c:pt idx="320">
                  <c:v>3630.25</c:v>
                </c:pt>
                <c:pt idx="321">
                  <c:v>708</c:v>
                </c:pt>
                <c:pt idx="322">
                  <c:v>730.25</c:v>
                </c:pt>
                <c:pt idx="323">
                  <c:v>716.9375</c:v>
                </c:pt>
                <c:pt idx="324">
                  <c:v>720.1875</c:v>
                </c:pt>
                <c:pt idx="325">
                  <c:v>724.8125</c:v>
                </c:pt>
                <c:pt idx="326">
                  <c:v>709.5</c:v>
                </c:pt>
                <c:pt idx="327">
                  <c:v>722.6875</c:v>
                </c:pt>
                <c:pt idx="328">
                  <c:v>720.875</c:v>
                </c:pt>
                <c:pt idx="329">
                  <c:v>726.4375</c:v>
                </c:pt>
                <c:pt idx="330">
                  <c:v>730.4375</c:v>
                </c:pt>
                <c:pt idx="331">
                  <c:v>716.8125</c:v>
                </c:pt>
                <c:pt idx="332">
                  <c:v>731.625</c:v>
                </c:pt>
                <c:pt idx="333">
                  <c:v>730.0625</c:v>
                </c:pt>
                <c:pt idx="334">
                  <c:v>720.5625</c:v>
                </c:pt>
                <c:pt idx="335">
                  <c:v>727.125</c:v>
                </c:pt>
                <c:pt idx="336">
                  <c:v>719.25</c:v>
                </c:pt>
                <c:pt idx="337">
                  <c:v>719.8125</c:v>
                </c:pt>
                <c:pt idx="338">
                  <c:v>716.5625</c:v>
                </c:pt>
                <c:pt idx="339">
                  <c:v>725.875</c:v>
                </c:pt>
                <c:pt idx="340">
                  <c:v>724.8125</c:v>
                </c:pt>
                <c:pt idx="341">
                  <c:v>735.375</c:v>
                </c:pt>
                <c:pt idx="342">
                  <c:v>724.125</c:v>
                </c:pt>
                <c:pt idx="343">
                  <c:v>721.9375</c:v>
                </c:pt>
                <c:pt idx="344">
                  <c:v>754</c:v>
                </c:pt>
                <c:pt idx="345">
                  <c:v>730.9375</c:v>
                </c:pt>
                <c:pt idx="346">
                  <c:v>769.75</c:v>
                </c:pt>
                <c:pt idx="347">
                  <c:v>811</c:v>
                </c:pt>
                <c:pt idx="348">
                  <c:v>764.375</c:v>
                </c:pt>
                <c:pt idx="349">
                  <c:v>720.1875</c:v>
                </c:pt>
                <c:pt idx="350">
                  <c:v>724.8125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582-495D-B507-1DB36DB4CBB0}"/>
            </c:ext>
          </c:extLst>
        </c:ser>
        <c:ser>
          <c:idx val="3"/>
          <c:order val="3"/>
          <c:tx>
            <c:strRef>
              <c:f>tempdbUsage!$J$1</c:f>
              <c:strCache>
                <c:ptCount val="1"/>
                <c:pt idx="0">
                  <c:v>version_store (MB)</c:v>
                </c:pt>
              </c:strCache>
            </c:strRef>
          </c:tx>
          <c:marker>
            <c:symbol val="none"/>
          </c:marker>
          <c:val>
            <c:numRef>
              <c:f>tempdbUsage!$J$2:$J$352</c:f>
              <c:numCache>
                <c:formatCode>0.00</c:formatCode>
                <c:ptCount val="351"/>
                <c:pt idx="0">
                  <c:v>1135</c:v>
                </c:pt>
                <c:pt idx="1">
                  <c:v>1145.5625</c:v>
                </c:pt>
                <c:pt idx="2">
                  <c:v>1161.4375</c:v>
                </c:pt>
                <c:pt idx="3">
                  <c:v>1189.1875</c:v>
                </c:pt>
                <c:pt idx="4">
                  <c:v>1361.6875</c:v>
                </c:pt>
                <c:pt idx="5">
                  <c:v>2051.9375</c:v>
                </c:pt>
                <c:pt idx="6">
                  <c:v>41.625</c:v>
                </c:pt>
                <c:pt idx="7">
                  <c:v>27.6875</c:v>
                </c:pt>
                <c:pt idx="8">
                  <c:v>54.6875</c:v>
                </c:pt>
                <c:pt idx="9">
                  <c:v>225.6875</c:v>
                </c:pt>
                <c:pt idx="10">
                  <c:v>56.75</c:v>
                </c:pt>
                <c:pt idx="11">
                  <c:v>1146.75</c:v>
                </c:pt>
                <c:pt idx="12">
                  <c:v>42.6875</c:v>
                </c:pt>
                <c:pt idx="13">
                  <c:v>151.625</c:v>
                </c:pt>
                <c:pt idx="14">
                  <c:v>569</c:v>
                </c:pt>
                <c:pt idx="15">
                  <c:v>15.625</c:v>
                </c:pt>
                <c:pt idx="16">
                  <c:v>32.25</c:v>
                </c:pt>
                <c:pt idx="17">
                  <c:v>41.125</c:v>
                </c:pt>
                <c:pt idx="18">
                  <c:v>41.3125</c:v>
                </c:pt>
                <c:pt idx="19">
                  <c:v>32.125</c:v>
                </c:pt>
                <c:pt idx="20">
                  <c:v>56.5</c:v>
                </c:pt>
                <c:pt idx="21">
                  <c:v>63.0625</c:v>
                </c:pt>
                <c:pt idx="22">
                  <c:v>42.3125</c:v>
                </c:pt>
                <c:pt idx="23">
                  <c:v>54.375</c:v>
                </c:pt>
                <c:pt idx="24">
                  <c:v>71.5</c:v>
                </c:pt>
                <c:pt idx="25">
                  <c:v>28.5625</c:v>
                </c:pt>
                <c:pt idx="26">
                  <c:v>18.8125</c:v>
                </c:pt>
                <c:pt idx="27">
                  <c:v>62.0625</c:v>
                </c:pt>
                <c:pt idx="28">
                  <c:v>14.4375</c:v>
                </c:pt>
                <c:pt idx="29">
                  <c:v>56.5625</c:v>
                </c:pt>
                <c:pt idx="30">
                  <c:v>13.75</c:v>
                </c:pt>
                <c:pt idx="31">
                  <c:v>17.25</c:v>
                </c:pt>
                <c:pt idx="32">
                  <c:v>58.9375</c:v>
                </c:pt>
                <c:pt idx="33">
                  <c:v>64.3125</c:v>
                </c:pt>
                <c:pt idx="34">
                  <c:v>42.625</c:v>
                </c:pt>
                <c:pt idx="35">
                  <c:v>69.6875</c:v>
                </c:pt>
                <c:pt idx="36">
                  <c:v>44.875</c:v>
                </c:pt>
                <c:pt idx="37">
                  <c:v>720.8125</c:v>
                </c:pt>
                <c:pt idx="38">
                  <c:v>300.5</c:v>
                </c:pt>
                <c:pt idx="39">
                  <c:v>29.3125</c:v>
                </c:pt>
                <c:pt idx="40">
                  <c:v>493</c:v>
                </c:pt>
                <c:pt idx="41">
                  <c:v>79.5</c:v>
                </c:pt>
                <c:pt idx="42">
                  <c:v>61.8125</c:v>
                </c:pt>
                <c:pt idx="43">
                  <c:v>77.25</c:v>
                </c:pt>
                <c:pt idx="44">
                  <c:v>172.25</c:v>
                </c:pt>
                <c:pt idx="45">
                  <c:v>58.25</c:v>
                </c:pt>
                <c:pt idx="46">
                  <c:v>374.8125</c:v>
                </c:pt>
                <c:pt idx="47">
                  <c:v>622.375</c:v>
                </c:pt>
                <c:pt idx="48">
                  <c:v>1830.625</c:v>
                </c:pt>
                <c:pt idx="49">
                  <c:v>2570.625</c:v>
                </c:pt>
                <c:pt idx="50">
                  <c:v>175.0625</c:v>
                </c:pt>
                <c:pt idx="51">
                  <c:v>660.5</c:v>
                </c:pt>
                <c:pt idx="52">
                  <c:v>883.125</c:v>
                </c:pt>
                <c:pt idx="53">
                  <c:v>1080.6875</c:v>
                </c:pt>
                <c:pt idx="54">
                  <c:v>14.375</c:v>
                </c:pt>
                <c:pt idx="55">
                  <c:v>57.8125</c:v>
                </c:pt>
                <c:pt idx="56">
                  <c:v>28.6875</c:v>
                </c:pt>
                <c:pt idx="57">
                  <c:v>45.625</c:v>
                </c:pt>
                <c:pt idx="58">
                  <c:v>231.9375</c:v>
                </c:pt>
                <c:pt idx="59">
                  <c:v>59.1875</c:v>
                </c:pt>
                <c:pt idx="60">
                  <c:v>30.25</c:v>
                </c:pt>
                <c:pt idx="61">
                  <c:v>222.1875</c:v>
                </c:pt>
                <c:pt idx="62">
                  <c:v>42.1875</c:v>
                </c:pt>
                <c:pt idx="63">
                  <c:v>42</c:v>
                </c:pt>
                <c:pt idx="64">
                  <c:v>14</c:v>
                </c:pt>
                <c:pt idx="65">
                  <c:v>769.5625</c:v>
                </c:pt>
                <c:pt idx="66">
                  <c:v>968.3125</c:v>
                </c:pt>
                <c:pt idx="67">
                  <c:v>41.75</c:v>
                </c:pt>
                <c:pt idx="68">
                  <c:v>91.4375</c:v>
                </c:pt>
                <c:pt idx="69">
                  <c:v>246.4375</c:v>
                </c:pt>
                <c:pt idx="70">
                  <c:v>31</c:v>
                </c:pt>
                <c:pt idx="71">
                  <c:v>153.0625</c:v>
                </c:pt>
                <c:pt idx="72">
                  <c:v>75.625</c:v>
                </c:pt>
                <c:pt idx="73">
                  <c:v>30.25</c:v>
                </c:pt>
                <c:pt idx="74">
                  <c:v>15.9375</c:v>
                </c:pt>
                <c:pt idx="75">
                  <c:v>17.9375</c:v>
                </c:pt>
                <c:pt idx="76">
                  <c:v>4.125</c:v>
                </c:pt>
                <c:pt idx="77">
                  <c:v>4.375</c:v>
                </c:pt>
                <c:pt idx="78">
                  <c:v>2.75</c:v>
                </c:pt>
                <c:pt idx="79">
                  <c:v>3.125</c:v>
                </c:pt>
                <c:pt idx="80">
                  <c:v>2.5</c:v>
                </c:pt>
                <c:pt idx="81">
                  <c:v>36.5</c:v>
                </c:pt>
                <c:pt idx="82">
                  <c:v>12.5625</c:v>
                </c:pt>
                <c:pt idx="83">
                  <c:v>3.0625</c:v>
                </c:pt>
                <c:pt idx="84">
                  <c:v>3.3125</c:v>
                </c:pt>
                <c:pt idx="85">
                  <c:v>5.8125</c:v>
                </c:pt>
                <c:pt idx="86">
                  <c:v>2528.3125</c:v>
                </c:pt>
                <c:pt idx="87">
                  <c:v>15.0625</c:v>
                </c:pt>
                <c:pt idx="88">
                  <c:v>30.875</c:v>
                </c:pt>
                <c:pt idx="89">
                  <c:v>336.4375</c:v>
                </c:pt>
                <c:pt idx="90">
                  <c:v>4.375</c:v>
                </c:pt>
                <c:pt idx="91">
                  <c:v>4.375</c:v>
                </c:pt>
                <c:pt idx="92">
                  <c:v>167.75</c:v>
                </c:pt>
                <c:pt idx="93">
                  <c:v>191.75</c:v>
                </c:pt>
                <c:pt idx="94">
                  <c:v>2.125</c:v>
                </c:pt>
                <c:pt idx="95">
                  <c:v>11.875</c:v>
                </c:pt>
                <c:pt idx="96">
                  <c:v>217.4375</c:v>
                </c:pt>
                <c:pt idx="97">
                  <c:v>2.75</c:v>
                </c:pt>
                <c:pt idx="98">
                  <c:v>3.375</c:v>
                </c:pt>
                <c:pt idx="99">
                  <c:v>2</c:v>
                </c:pt>
                <c:pt idx="100">
                  <c:v>1.875</c:v>
                </c:pt>
                <c:pt idx="101">
                  <c:v>1.875</c:v>
                </c:pt>
                <c:pt idx="102">
                  <c:v>0.5625</c:v>
                </c:pt>
                <c:pt idx="103">
                  <c:v>29.25</c:v>
                </c:pt>
                <c:pt idx="104">
                  <c:v>58.8125</c:v>
                </c:pt>
                <c:pt idx="105">
                  <c:v>59</c:v>
                </c:pt>
                <c:pt idx="106">
                  <c:v>1041.1875</c:v>
                </c:pt>
                <c:pt idx="107">
                  <c:v>903.25</c:v>
                </c:pt>
                <c:pt idx="108">
                  <c:v>1476.5625</c:v>
                </c:pt>
                <c:pt idx="109">
                  <c:v>1642.125</c:v>
                </c:pt>
                <c:pt idx="110">
                  <c:v>1841.75</c:v>
                </c:pt>
                <c:pt idx="111">
                  <c:v>50.9375</c:v>
                </c:pt>
                <c:pt idx="112">
                  <c:v>1974.75</c:v>
                </c:pt>
                <c:pt idx="113">
                  <c:v>387.9375</c:v>
                </c:pt>
                <c:pt idx="114">
                  <c:v>496.875</c:v>
                </c:pt>
                <c:pt idx="115">
                  <c:v>59.375</c:v>
                </c:pt>
                <c:pt idx="116">
                  <c:v>44.5</c:v>
                </c:pt>
                <c:pt idx="117">
                  <c:v>44.875</c:v>
                </c:pt>
                <c:pt idx="118">
                  <c:v>57.8125</c:v>
                </c:pt>
                <c:pt idx="119">
                  <c:v>51.8125</c:v>
                </c:pt>
                <c:pt idx="120">
                  <c:v>82.3125</c:v>
                </c:pt>
                <c:pt idx="121">
                  <c:v>17.75</c:v>
                </c:pt>
                <c:pt idx="122">
                  <c:v>15.4375</c:v>
                </c:pt>
                <c:pt idx="123">
                  <c:v>53.4375</c:v>
                </c:pt>
                <c:pt idx="124">
                  <c:v>169</c:v>
                </c:pt>
                <c:pt idx="125">
                  <c:v>1685.25</c:v>
                </c:pt>
                <c:pt idx="126">
                  <c:v>410.5625</c:v>
                </c:pt>
                <c:pt idx="127">
                  <c:v>336.75</c:v>
                </c:pt>
                <c:pt idx="128">
                  <c:v>112.6875</c:v>
                </c:pt>
                <c:pt idx="129">
                  <c:v>474.0625</c:v>
                </c:pt>
                <c:pt idx="130">
                  <c:v>913.75</c:v>
                </c:pt>
                <c:pt idx="131">
                  <c:v>1393.0625</c:v>
                </c:pt>
                <c:pt idx="132">
                  <c:v>98.3125</c:v>
                </c:pt>
                <c:pt idx="133">
                  <c:v>58.375</c:v>
                </c:pt>
                <c:pt idx="134">
                  <c:v>97.625</c:v>
                </c:pt>
                <c:pt idx="135">
                  <c:v>85.6875</c:v>
                </c:pt>
                <c:pt idx="136">
                  <c:v>189.875</c:v>
                </c:pt>
                <c:pt idx="137">
                  <c:v>500.9375</c:v>
                </c:pt>
                <c:pt idx="138">
                  <c:v>164.1875</c:v>
                </c:pt>
                <c:pt idx="139">
                  <c:v>110.625</c:v>
                </c:pt>
                <c:pt idx="140">
                  <c:v>98.9375</c:v>
                </c:pt>
                <c:pt idx="141">
                  <c:v>99.375</c:v>
                </c:pt>
                <c:pt idx="142">
                  <c:v>30.25</c:v>
                </c:pt>
                <c:pt idx="143">
                  <c:v>86.5625</c:v>
                </c:pt>
                <c:pt idx="144">
                  <c:v>85.0625</c:v>
                </c:pt>
                <c:pt idx="145">
                  <c:v>27.75</c:v>
                </c:pt>
                <c:pt idx="146">
                  <c:v>64.9375</c:v>
                </c:pt>
                <c:pt idx="147">
                  <c:v>32.5</c:v>
                </c:pt>
                <c:pt idx="148">
                  <c:v>93.25</c:v>
                </c:pt>
                <c:pt idx="149">
                  <c:v>89.8125</c:v>
                </c:pt>
                <c:pt idx="150">
                  <c:v>148.1875</c:v>
                </c:pt>
                <c:pt idx="151">
                  <c:v>76.1875</c:v>
                </c:pt>
                <c:pt idx="152">
                  <c:v>59.8125</c:v>
                </c:pt>
                <c:pt idx="153">
                  <c:v>48.625</c:v>
                </c:pt>
                <c:pt idx="154">
                  <c:v>60.25</c:v>
                </c:pt>
                <c:pt idx="155">
                  <c:v>30.0625</c:v>
                </c:pt>
                <c:pt idx="156">
                  <c:v>60.625</c:v>
                </c:pt>
                <c:pt idx="157">
                  <c:v>57.4375</c:v>
                </c:pt>
                <c:pt idx="158">
                  <c:v>86.4375</c:v>
                </c:pt>
                <c:pt idx="159">
                  <c:v>86.75</c:v>
                </c:pt>
                <c:pt idx="160">
                  <c:v>26.375</c:v>
                </c:pt>
                <c:pt idx="161">
                  <c:v>179.4375</c:v>
                </c:pt>
                <c:pt idx="162">
                  <c:v>447.25</c:v>
                </c:pt>
                <c:pt idx="163">
                  <c:v>42.5625</c:v>
                </c:pt>
                <c:pt idx="164">
                  <c:v>32.6875</c:v>
                </c:pt>
                <c:pt idx="165">
                  <c:v>28</c:v>
                </c:pt>
                <c:pt idx="166">
                  <c:v>61.125</c:v>
                </c:pt>
                <c:pt idx="167">
                  <c:v>53.375</c:v>
                </c:pt>
                <c:pt idx="168">
                  <c:v>43.4375</c:v>
                </c:pt>
                <c:pt idx="169">
                  <c:v>28.5625</c:v>
                </c:pt>
                <c:pt idx="170">
                  <c:v>37.3125</c:v>
                </c:pt>
                <c:pt idx="171">
                  <c:v>28.0625</c:v>
                </c:pt>
                <c:pt idx="172">
                  <c:v>94.5</c:v>
                </c:pt>
                <c:pt idx="173">
                  <c:v>70.25</c:v>
                </c:pt>
                <c:pt idx="174">
                  <c:v>53.4375</c:v>
                </c:pt>
                <c:pt idx="175">
                  <c:v>60.1875</c:v>
                </c:pt>
                <c:pt idx="176">
                  <c:v>244.3125</c:v>
                </c:pt>
                <c:pt idx="177">
                  <c:v>70.0625</c:v>
                </c:pt>
                <c:pt idx="178">
                  <c:v>43.8125</c:v>
                </c:pt>
                <c:pt idx="179">
                  <c:v>72.3125</c:v>
                </c:pt>
                <c:pt idx="180">
                  <c:v>106.0625</c:v>
                </c:pt>
                <c:pt idx="181">
                  <c:v>49.375</c:v>
                </c:pt>
                <c:pt idx="182">
                  <c:v>249.625</c:v>
                </c:pt>
                <c:pt idx="183">
                  <c:v>32.1875</c:v>
                </c:pt>
                <c:pt idx="184">
                  <c:v>15.5</c:v>
                </c:pt>
                <c:pt idx="185">
                  <c:v>146.125</c:v>
                </c:pt>
                <c:pt idx="186">
                  <c:v>262.9375</c:v>
                </c:pt>
                <c:pt idx="187">
                  <c:v>129.0625</c:v>
                </c:pt>
                <c:pt idx="188">
                  <c:v>35.5625</c:v>
                </c:pt>
                <c:pt idx="189">
                  <c:v>263.5625</c:v>
                </c:pt>
                <c:pt idx="190">
                  <c:v>111.1875</c:v>
                </c:pt>
                <c:pt idx="191">
                  <c:v>65.6875</c:v>
                </c:pt>
                <c:pt idx="192">
                  <c:v>61.4375</c:v>
                </c:pt>
                <c:pt idx="193">
                  <c:v>30.75</c:v>
                </c:pt>
                <c:pt idx="194">
                  <c:v>58</c:v>
                </c:pt>
                <c:pt idx="195">
                  <c:v>15.6875</c:v>
                </c:pt>
                <c:pt idx="196">
                  <c:v>58.25</c:v>
                </c:pt>
                <c:pt idx="197">
                  <c:v>43.3125</c:v>
                </c:pt>
                <c:pt idx="198">
                  <c:v>29.6875</c:v>
                </c:pt>
                <c:pt idx="199">
                  <c:v>169.6875</c:v>
                </c:pt>
                <c:pt idx="200">
                  <c:v>836.375</c:v>
                </c:pt>
                <c:pt idx="201">
                  <c:v>2093.1875</c:v>
                </c:pt>
                <c:pt idx="202">
                  <c:v>2324.8125</c:v>
                </c:pt>
                <c:pt idx="203">
                  <c:v>431.5625</c:v>
                </c:pt>
                <c:pt idx="204">
                  <c:v>1290.5625</c:v>
                </c:pt>
                <c:pt idx="205">
                  <c:v>14.125</c:v>
                </c:pt>
                <c:pt idx="206">
                  <c:v>86.8125</c:v>
                </c:pt>
                <c:pt idx="207">
                  <c:v>72.875</c:v>
                </c:pt>
                <c:pt idx="208">
                  <c:v>44.375</c:v>
                </c:pt>
                <c:pt idx="209">
                  <c:v>43.0625</c:v>
                </c:pt>
                <c:pt idx="210">
                  <c:v>94.1875</c:v>
                </c:pt>
                <c:pt idx="211">
                  <c:v>56.625</c:v>
                </c:pt>
                <c:pt idx="212">
                  <c:v>42</c:v>
                </c:pt>
                <c:pt idx="213">
                  <c:v>32.4375</c:v>
                </c:pt>
                <c:pt idx="214">
                  <c:v>28.625</c:v>
                </c:pt>
                <c:pt idx="215">
                  <c:v>42.4375</c:v>
                </c:pt>
                <c:pt idx="216">
                  <c:v>83.5625</c:v>
                </c:pt>
                <c:pt idx="217">
                  <c:v>294.875</c:v>
                </c:pt>
                <c:pt idx="218">
                  <c:v>511.1875</c:v>
                </c:pt>
                <c:pt idx="219">
                  <c:v>615.5</c:v>
                </c:pt>
                <c:pt idx="220">
                  <c:v>46.5</c:v>
                </c:pt>
                <c:pt idx="221">
                  <c:v>28.5625</c:v>
                </c:pt>
                <c:pt idx="222">
                  <c:v>421.5</c:v>
                </c:pt>
                <c:pt idx="223">
                  <c:v>645.9375</c:v>
                </c:pt>
                <c:pt idx="224">
                  <c:v>139.75</c:v>
                </c:pt>
                <c:pt idx="225">
                  <c:v>45.625</c:v>
                </c:pt>
                <c:pt idx="226">
                  <c:v>43.9375</c:v>
                </c:pt>
                <c:pt idx="227">
                  <c:v>86</c:v>
                </c:pt>
                <c:pt idx="228">
                  <c:v>88</c:v>
                </c:pt>
                <c:pt idx="229">
                  <c:v>73.1875</c:v>
                </c:pt>
                <c:pt idx="230">
                  <c:v>34.5625</c:v>
                </c:pt>
                <c:pt idx="231">
                  <c:v>63.3125</c:v>
                </c:pt>
                <c:pt idx="232">
                  <c:v>15.5</c:v>
                </c:pt>
                <c:pt idx="233">
                  <c:v>29.9375</c:v>
                </c:pt>
                <c:pt idx="234">
                  <c:v>74.25</c:v>
                </c:pt>
                <c:pt idx="235">
                  <c:v>28.25</c:v>
                </c:pt>
                <c:pt idx="236">
                  <c:v>30.125</c:v>
                </c:pt>
                <c:pt idx="237">
                  <c:v>53.25</c:v>
                </c:pt>
                <c:pt idx="238">
                  <c:v>2.8125</c:v>
                </c:pt>
                <c:pt idx="239">
                  <c:v>4.75</c:v>
                </c:pt>
                <c:pt idx="240">
                  <c:v>1.0625</c:v>
                </c:pt>
                <c:pt idx="241">
                  <c:v>4.1875</c:v>
                </c:pt>
                <c:pt idx="242">
                  <c:v>3.875</c:v>
                </c:pt>
                <c:pt idx="243">
                  <c:v>4.625</c:v>
                </c:pt>
                <c:pt idx="244">
                  <c:v>2.5</c:v>
                </c:pt>
                <c:pt idx="245">
                  <c:v>24.0625</c:v>
                </c:pt>
                <c:pt idx="246">
                  <c:v>2.5625</c:v>
                </c:pt>
                <c:pt idx="247">
                  <c:v>79.625</c:v>
                </c:pt>
                <c:pt idx="248">
                  <c:v>15.6875</c:v>
                </c:pt>
                <c:pt idx="249">
                  <c:v>9.75</c:v>
                </c:pt>
                <c:pt idx="250">
                  <c:v>2.5625</c:v>
                </c:pt>
                <c:pt idx="251">
                  <c:v>4.5625</c:v>
                </c:pt>
                <c:pt idx="252">
                  <c:v>8.0625</c:v>
                </c:pt>
                <c:pt idx="253">
                  <c:v>4.0625</c:v>
                </c:pt>
                <c:pt idx="254">
                  <c:v>19.0625</c:v>
                </c:pt>
                <c:pt idx="255">
                  <c:v>1.6875</c:v>
                </c:pt>
                <c:pt idx="256">
                  <c:v>2.9375</c:v>
                </c:pt>
                <c:pt idx="257">
                  <c:v>229.4375</c:v>
                </c:pt>
                <c:pt idx="258">
                  <c:v>4563.9375</c:v>
                </c:pt>
                <c:pt idx="259">
                  <c:v>12.625</c:v>
                </c:pt>
                <c:pt idx="260">
                  <c:v>23</c:v>
                </c:pt>
                <c:pt idx="261">
                  <c:v>66.625</c:v>
                </c:pt>
                <c:pt idx="262">
                  <c:v>16.0625</c:v>
                </c:pt>
                <c:pt idx="263">
                  <c:v>7</c:v>
                </c:pt>
                <c:pt idx="264">
                  <c:v>7.125</c:v>
                </c:pt>
                <c:pt idx="265">
                  <c:v>11.375</c:v>
                </c:pt>
                <c:pt idx="266">
                  <c:v>6.4375</c:v>
                </c:pt>
                <c:pt idx="267">
                  <c:v>4</c:v>
                </c:pt>
                <c:pt idx="268">
                  <c:v>11.125</c:v>
                </c:pt>
                <c:pt idx="269">
                  <c:v>84.125</c:v>
                </c:pt>
                <c:pt idx="270">
                  <c:v>1.625</c:v>
                </c:pt>
                <c:pt idx="271">
                  <c:v>156.4375</c:v>
                </c:pt>
                <c:pt idx="272">
                  <c:v>0.375</c:v>
                </c:pt>
                <c:pt idx="273">
                  <c:v>6.9375</c:v>
                </c:pt>
                <c:pt idx="274">
                  <c:v>22.9375</c:v>
                </c:pt>
                <c:pt idx="275">
                  <c:v>10.6875</c:v>
                </c:pt>
                <c:pt idx="276">
                  <c:v>6.125</c:v>
                </c:pt>
                <c:pt idx="277">
                  <c:v>51</c:v>
                </c:pt>
                <c:pt idx="278">
                  <c:v>86.4375</c:v>
                </c:pt>
                <c:pt idx="279">
                  <c:v>299.875</c:v>
                </c:pt>
                <c:pt idx="280">
                  <c:v>366.375</c:v>
                </c:pt>
                <c:pt idx="281">
                  <c:v>1.375</c:v>
                </c:pt>
                <c:pt idx="282">
                  <c:v>32.1875</c:v>
                </c:pt>
                <c:pt idx="283">
                  <c:v>4.375</c:v>
                </c:pt>
                <c:pt idx="284">
                  <c:v>63</c:v>
                </c:pt>
                <c:pt idx="285">
                  <c:v>73.75</c:v>
                </c:pt>
                <c:pt idx="286">
                  <c:v>29.125</c:v>
                </c:pt>
                <c:pt idx="287">
                  <c:v>0.625</c:v>
                </c:pt>
                <c:pt idx="288">
                  <c:v>44.375</c:v>
                </c:pt>
                <c:pt idx="289">
                  <c:v>93.5</c:v>
                </c:pt>
                <c:pt idx="290">
                  <c:v>43.625</c:v>
                </c:pt>
                <c:pt idx="291">
                  <c:v>59</c:v>
                </c:pt>
                <c:pt idx="292">
                  <c:v>231.875</c:v>
                </c:pt>
                <c:pt idx="293">
                  <c:v>1383.3125</c:v>
                </c:pt>
                <c:pt idx="294">
                  <c:v>2052.3125</c:v>
                </c:pt>
                <c:pt idx="295">
                  <c:v>19.4375</c:v>
                </c:pt>
                <c:pt idx="296">
                  <c:v>59</c:v>
                </c:pt>
                <c:pt idx="297">
                  <c:v>59</c:v>
                </c:pt>
                <c:pt idx="298">
                  <c:v>1280.4375</c:v>
                </c:pt>
                <c:pt idx="299">
                  <c:v>206.125</c:v>
                </c:pt>
                <c:pt idx="300">
                  <c:v>74.3125</c:v>
                </c:pt>
                <c:pt idx="301">
                  <c:v>65.0625</c:v>
                </c:pt>
                <c:pt idx="302">
                  <c:v>55.625</c:v>
                </c:pt>
                <c:pt idx="303">
                  <c:v>60.375</c:v>
                </c:pt>
                <c:pt idx="304">
                  <c:v>115.875</c:v>
                </c:pt>
                <c:pt idx="305">
                  <c:v>72.625</c:v>
                </c:pt>
                <c:pt idx="306">
                  <c:v>104.125</c:v>
                </c:pt>
                <c:pt idx="307">
                  <c:v>27.25</c:v>
                </c:pt>
                <c:pt idx="308">
                  <c:v>36.5625</c:v>
                </c:pt>
                <c:pt idx="309">
                  <c:v>66</c:v>
                </c:pt>
                <c:pt idx="310">
                  <c:v>39.9375</c:v>
                </c:pt>
                <c:pt idx="311">
                  <c:v>61.5</c:v>
                </c:pt>
                <c:pt idx="312">
                  <c:v>106.25</c:v>
                </c:pt>
                <c:pt idx="313">
                  <c:v>133.0625</c:v>
                </c:pt>
                <c:pt idx="314">
                  <c:v>56.8125</c:v>
                </c:pt>
                <c:pt idx="315">
                  <c:v>53.125</c:v>
                </c:pt>
                <c:pt idx="316">
                  <c:v>88</c:v>
                </c:pt>
                <c:pt idx="317">
                  <c:v>282.6875</c:v>
                </c:pt>
                <c:pt idx="318">
                  <c:v>248.625</c:v>
                </c:pt>
                <c:pt idx="319">
                  <c:v>1153.75</c:v>
                </c:pt>
                <c:pt idx="320">
                  <c:v>2045.75</c:v>
                </c:pt>
                <c:pt idx="321">
                  <c:v>87.0625</c:v>
                </c:pt>
                <c:pt idx="322">
                  <c:v>422.1875</c:v>
                </c:pt>
                <c:pt idx="323">
                  <c:v>223.3125</c:v>
                </c:pt>
                <c:pt idx="324">
                  <c:v>191.25</c:v>
                </c:pt>
                <c:pt idx="325">
                  <c:v>76.9375</c:v>
                </c:pt>
                <c:pt idx="326">
                  <c:v>44.625</c:v>
                </c:pt>
                <c:pt idx="327">
                  <c:v>499.5625</c:v>
                </c:pt>
                <c:pt idx="328">
                  <c:v>221.4375</c:v>
                </c:pt>
                <c:pt idx="329">
                  <c:v>88.25</c:v>
                </c:pt>
                <c:pt idx="330">
                  <c:v>42.75</c:v>
                </c:pt>
                <c:pt idx="331">
                  <c:v>84.8125</c:v>
                </c:pt>
                <c:pt idx="332">
                  <c:v>102.875</c:v>
                </c:pt>
                <c:pt idx="333">
                  <c:v>143.8125</c:v>
                </c:pt>
                <c:pt idx="334">
                  <c:v>87.0625</c:v>
                </c:pt>
                <c:pt idx="335">
                  <c:v>35.5625</c:v>
                </c:pt>
                <c:pt idx="336">
                  <c:v>78.8125</c:v>
                </c:pt>
                <c:pt idx="337">
                  <c:v>79</c:v>
                </c:pt>
                <c:pt idx="338">
                  <c:v>116.875</c:v>
                </c:pt>
                <c:pt idx="339">
                  <c:v>114.1875</c:v>
                </c:pt>
                <c:pt idx="340">
                  <c:v>197.625</c:v>
                </c:pt>
                <c:pt idx="341">
                  <c:v>29.8125</c:v>
                </c:pt>
                <c:pt idx="342">
                  <c:v>43.0625</c:v>
                </c:pt>
                <c:pt idx="343">
                  <c:v>77.1875</c:v>
                </c:pt>
                <c:pt idx="344">
                  <c:v>29.5625</c:v>
                </c:pt>
                <c:pt idx="345">
                  <c:v>87.8125</c:v>
                </c:pt>
                <c:pt idx="346">
                  <c:v>105.9375</c:v>
                </c:pt>
                <c:pt idx="347">
                  <c:v>55.9375</c:v>
                </c:pt>
                <c:pt idx="348">
                  <c:v>43.9375</c:v>
                </c:pt>
                <c:pt idx="349">
                  <c:v>43.625</c:v>
                </c:pt>
                <c:pt idx="350">
                  <c:v>253.1875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582-495D-B507-1DB36DB4CB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8906032"/>
        <c:axId val="268906592"/>
      </c:lineChart>
      <c:catAx>
        <c:axId val="268906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crossAx val="268906592"/>
        <c:crosses val="autoZero"/>
        <c:auto val="1"/>
        <c:lblAlgn val="ctr"/>
        <c:lblOffset val="100"/>
        <c:noMultiLvlLbl val="0"/>
      </c:catAx>
      <c:valAx>
        <c:axId val="268906592"/>
        <c:scaling>
          <c:orientation val="minMax"/>
        </c:scaling>
        <c:delete val="0"/>
        <c:axPos val="l"/>
        <c:majorGridlines/>
        <c:numFmt formatCode="_-* #,##0.00_-;\-* #,##0.00_-;_-* &quot;-&quot;??_-;_-@_-" sourceLinked="1"/>
        <c:majorTickMark val="none"/>
        <c:minorTickMark val="none"/>
        <c:tickLblPos val="nextTo"/>
        <c:spPr>
          <a:ln w="9525">
            <a:noFill/>
          </a:ln>
        </c:spPr>
        <c:crossAx val="268906032"/>
        <c:crosses val="autoZero"/>
        <c:crossBetween val="between"/>
      </c:valAx>
    </c:plotArea>
    <c:legend>
      <c:legendPos val="b"/>
      <c:overlay val="0"/>
      <c:txPr>
        <a:bodyPr/>
        <a:lstStyle/>
        <a:p>
          <a:pPr>
            <a:defRPr sz="1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[Book1]Sheet2!PivotTable1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CPU Por Hora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Sheet2!$A$2:$A$26</c:f>
              <c:strCach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strCache>
            </c:strRef>
          </c:cat>
          <c:val>
            <c:numRef>
              <c:f>Sheet2!$B$2:$B$26</c:f>
              <c:numCache>
                <c:formatCode>General</c:formatCode>
                <c:ptCount val="24"/>
                <c:pt idx="0">
                  <c:v>6.5648931289754167</c:v>
                </c:pt>
                <c:pt idx="1">
                  <c:v>4.4705048549557427</c:v>
                </c:pt>
                <c:pt idx="2">
                  <c:v>6.0287231975243376</c:v>
                </c:pt>
                <c:pt idx="3">
                  <c:v>34.570181898623645</c:v>
                </c:pt>
                <c:pt idx="4">
                  <c:v>20.35467109935702</c:v>
                </c:pt>
                <c:pt idx="5">
                  <c:v>8.5576678879609016</c:v>
                </c:pt>
                <c:pt idx="6">
                  <c:v>18.376472619542788</c:v>
                </c:pt>
                <c:pt idx="7">
                  <c:v>25.167845497225695</c:v>
                </c:pt>
                <c:pt idx="8">
                  <c:v>43.048019973295503</c:v>
                </c:pt>
                <c:pt idx="9">
                  <c:v>52.586423912212538</c:v>
                </c:pt>
                <c:pt idx="10">
                  <c:v>57.981108060097576</c:v>
                </c:pt>
                <c:pt idx="11">
                  <c:v>55.028294594572913</c:v>
                </c:pt>
                <c:pt idx="12">
                  <c:v>58.995832566691142</c:v>
                </c:pt>
                <c:pt idx="13">
                  <c:v>62.021956965685533</c:v>
                </c:pt>
                <c:pt idx="14">
                  <c:v>67.43935577394852</c:v>
                </c:pt>
                <c:pt idx="15">
                  <c:v>68.738305102014465</c:v>
                </c:pt>
                <c:pt idx="16">
                  <c:v>71.197780864014348</c:v>
                </c:pt>
                <c:pt idx="17">
                  <c:v>71.734490449995363</c:v>
                </c:pt>
                <c:pt idx="18">
                  <c:v>65.076041616668221</c:v>
                </c:pt>
                <c:pt idx="19">
                  <c:v>55.08780871789876</c:v>
                </c:pt>
                <c:pt idx="20">
                  <c:v>48.684476291203062</c:v>
                </c:pt>
                <c:pt idx="21">
                  <c:v>47.208340794205647</c:v>
                </c:pt>
                <c:pt idx="22">
                  <c:v>54.888779328809534</c:v>
                </c:pt>
                <c:pt idx="23">
                  <c:v>26.155304361319413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3A8-41E0-A9AC-EF64C61F1E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71389328"/>
        <c:axId val="268908272"/>
      </c:lineChart>
      <c:catAx>
        <c:axId val="271389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68908272"/>
        <c:crosses val="autoZero"/>
        <c:auto val="1"/>
        <c:lblAlgn val="ctr"/>
        <c:lblOffset val="100"/>
        <c:noMultiLvlLbl val="0"/>
      </c:catAx>
      <c:valAx>
        <c:axId val="2689082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1389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36356-310E-48AB-9A6C-240778C50482}" type="datetimeFigureOut">
              <a:rPr lang="pt-BR" smtClean="0"/>
              <a:pPr/>
              <a:t>06/03/2018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3E0F9-0F36-45BE-B61F-21B436874BF1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0811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759159-5879-4B9D-90E5-3ED82088845C}" type="datetimeFigureOut">
              <a:rPr lang="pt-BR" smtClean="0"/>
              <a:pPr/>
              <a:t>06/03/2018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148EEA-AE54-4A47-9D83-BAC7ABD75B75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7544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BaseLine</a:t>
            </a:r>
            <a:r>
              <a:rPr lang="en-US" dirty="0"/>
              <a:t>, </a:t>
            </a:r>
          </a:p>
          <a:p>
            <a:r>
              <a:rPr lang="en-US" dirty="0"/>
              <a:t>A </a:t>
            </a:r>
            <a:r>
              <a:rPr lang="en-US" dirty="0" err="1"/>
              <a:t>ideia</a:t>
            </a:r>
            <a:r>
              <a:rPr lang="en-US" dirty="0"/>
              <a:t> é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pró-ativo</a:t>
            </a:r>
            <a:r>
              <a:rPr lang="en-US" dirty="0"/>
              <a:t> e </a:t>
            </a:r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atuais</a:t>
            </a:r>
            <a:r>
              <a:rPr lang="en-US" dirty="0"/>
              <a:t> do </a:t>
            </a:r>
            <a:r>
              <a:rPr lang="en-US" dirty="0" err="1"/>
              <a:t>servidor</a:t>
            </a:r>
            <a:r>
              <a:rPr lang="en-US" dirty="0"/>
              <a:t>, </a:t>
            </a:r>
            <a:r>
              <a:rPr lang="en-US" dirty="0" err="1"/>
              <a:t>começando</a:t>
            </a:r>
            <a:r>
              <a:rPr lang="en-US" dirty="0"/>
              <a:t> com a </a:t>
            </a:r>
            <a:r>
              <a:rPr lang="en-US" dirty="0" err="1"/>
              <a:t>criação</a:t>
            </a:r>
            <a:r>
              <a:rPr lang="en-US" dirty="0"/>
              <a:t> de um </a:t>
            </a:r>
            <a:r>
              <a:rPr lang="en-US" dirty="0" err="1"/>
              <a:t>BaseLine</a:t>
            </a:r>
            <a:r>
              <a:rPr lang="en-US" dirty="0"/>
              <a:t>. O</a:t>
            </a:r>
            <a:r>
              <a:rPr lang="en-US" baseline="0" dirty="0"/>
              <a:t> </a:t>
            </a:r>
            <a:r>
              <a:rPr lang="en-US" baseline="0" dirty="0" err="1"/>
              <a:t>aluno</a:t>
            </a:r>
            <a:r>
              <a:rPr lang="en-US" baseline="0" dirty="0"/>
              <a:t> tem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terminar</a:t>
            </a:r>
            <a:r>
              <a:rPr lang="en-US" baseline="0" dirty="0"/>
              <a:t> o </a:t>
            </a:r>
            <a:r>
              <a:rPr lang="en-US" baseline="0" dirty="0" err="1"/>
              <a:t>treinamento</a:t>
            </a:r>
            <a:r>
              <a:rPr lang="en-US" baseline="0" dirty="0"/>
              <a:t> </a:t>
            </a:r>
            <a:r>
              <a:rPr lang="en-US" baseline="0" dirty="0" err="1"/>
              <a:t>apto</a:t>
            </a:r>
            <a:r>
              <a:rPr lang="en-US" baseline="0" dirty="0"/>
              <a:t> a </a:t>
            </a:r>
            <a:r>
              <a:rPr lang="en-US" baseline="0" dirty="0" err="1"/>
              <a:t>capturar</a:t>
            </a:r>
            <a:r>
              <a:rPr lang="en-US" baseline="0" dirty="0"/>
              <a:t> </a:t>
            </a:r>
            <a:r>
              <a:rPr lang="en-US" baseline="0" dirty="0" err="1"/>
              <a:t>tudo</a:t>
            </a:r>
            <a:r>
              <a:rPr lang="en-US" baseline="0" dirty="0"/>
              <a:t> </a:t>
            </a:r>
            <a:r>
              <a:rPr lang="en-US" baseline="0" dirty="0" err="1"/>
              <a:t>que</a:t>
            </a:r>
            <a:r>
              <a:rPr lang="en-US" baseline="0" dirty="0"/>
              <a:t> tem de </a:t>
            </a:r>
            <a:r>
              <a:rPr lang="en-US" baseline="0" dirty="0" err="1"/>
              <a:t>ruim</a:t>
            </a:r>
            <a:r>
              <a:rPr lang="en-US" baseline="0" dirty="0"/>
              <a:t> no </a:t>
            </a:r>
            <a:r>
              <a:rPr lang="en-US" baseline="0" dirty="0" err="1"/>
              <a:t>servidor</a:t>
            </a:r>
            <a:r>
              <a:rPr lang="en-US" baseline="0" dirty="0"/>
              <a:t> </a:t>
            </a:r>
            <a:r>
              <a:rPr lang="en-US" baseline="0" dirty="0" err="1"/>
              <a:t>relacionado</a:t>
            </a:r>
            <a:r>
              <a:rPr lang="en-US" baseline="0" dirty="0"/>
              <a:t> a T-SQL e </a:t>
            </a:r>
            <a:r>
              <a:rPr lang="en-US" baseline="0" dirty="0" err="1"/>
              <a:t>corrigir</a:t>
            </a:r>
            <a:r>
              <a:rPr lang="en-US" baseline="0" dirty="0"/>
              <a:t> </a:t>
            </a:r>
            <a:r>
              <a:rPr lang="en-US" baseline="0" dirty="0" err="1"/>
              <a:t>os</a:t>
            </a:r>
            <a:r>
              <a:rPr lang="en-US" baseline="0" dirty="0"/>
              <a:t> </a:t>
            </a:r>
            <a:r>
              <a:rPr lang="en-US" baseline="0" dirty="0" err="1"/>
              <a:t>problemas</a:t>
            </a:r>
            <a:r>
              <a:rPr lang="en-US" baseline="0" dirty="0"/>
              <a:t>… Dar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foco</a:t>
            </a:r>
            <a:r>
              <a:rPr lang="en-US" baseline="0" dirty="0"/>
              <a:t> a T-SQL, </a:t>
            </a:r>
            <a:r>
              <a:rPr lang="en-US" baseline="0" dirty="0" err="1"/>
              <a:t>ou</a:t>
            </a:r>
            <a:r>
              <a:rPr lang="en-US" baseline="0" dirty="0"/>
              <a:t> </a:t>
            </a:r>
            <a:r>
              <a:rPr lang="en-US" baseline="0" dirty="0" err="1"/>
              <a:t>seja</a:t>
            </a:r>
            <a:r>
              <a:rPr lang="en-US" baseline="0" dirty="0"/>
              <a:t>, Profiler, </a:t>
            </a:r>
            <a:r>
              <a:rPr lang="en-US" baseline="0" dirty="0" err="1"/>
              <a:t>ClearTrace</a:t>
            </a:r>
            <a:r>
              <a:rPr lang="en-US" baseline="0" dirty="0"/>
              <a:t> e Locks… Overview do </a:t>
            </a:r>
            <a:r>
              <a:rPr lang="en-US" baseline="0" dirty="0" err="1"/>
              <a:t>PerfMon</a:t>
            </a:r>
            <a:r>
              <a:rPr lang="en-US" baseline="0" dirty="0"/>
              <a:t> e DMVs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Profiler:</a:t>
            </a:r>
          </a:p>
          <a:p>
            <a:r>
              <a:rPr lang="en-US" dirty="0" err="1"/>
              <a:t>Começar</a:t>
            </a:r>
            <a:r>
              <a:rPr lang="en-US" dirty="0"/>
              <a:t> demos com Profiler, </a:t>
            </a:r>
            <a:r>
              <a:rPr lang="en-US" dirty="0" err="1"/>
              <a:t>mostrar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um template </a:t>
            </a:r>
            <a:r>
              <a:rPr lang="en-US" dirty="0" err="1"/>
              <a:t>para</a:t>
            </a:r>
            <a:r>
              <a:rPr lang="en-US" dirty="0"/>
              <a:t> um server side trace, e </a:t>
            </a:r>
            <a:r>
              <a:rPr lang="en-US" dirty="0" err="1"/>
              <a:t>exibir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observados</a:t>
            </a:r>
            <a:r>
              <a:rPr lang="en-US" dirty="0"/>
              <a:t> no default trace</a:t>
            </a:r>
            <a:r>
              <a:rPr lang="en-US" baseline="0" dirty="0"/>
              <a:t> (SQL2005)</a:t>
            </a:r>
          </a:p>
          <a:p>
            <a:endParaRPr lang="en-US" baseline="0" dirty="0"/>
          </a:p>
          <a:p>
            <a:r>
              <a:rPr lang="en-US" baseline="0" dirty="0" err="1"/>
              <a:t>ClearTrace</a:t>
            </a:r>
            <a:r>
              <a:rPr lang="en-US" baseline="0" dirty="0"/>
              <a:t>:</a:t>
            </a:r>
          </a:p>
          <a:p>
            <a:r>
              <a:rPr lang="en-US" baseline="0" dirty="0" err="1"/>
              <a:t>ClearTrace</a:t>
            </a:r>
            <a:r>
              <a:rPr lang="en-US" baseline="0" dirty="0"/>
              <a:t> </a:t>
            </a:r>
            <a:r>
              <a:rPr lang="en-US" baseline="0" dirty="0" err="1"/>
              <a:t>pode</a:t>
            </a:r>
            <a:r>
              <a:rPr lang="en-US" baseline="0" dirty="0"/>
              <a:t> e </a:t>
            </a:r>
            <a:r>
              <a:rPr lang="en-US" baseline="0" dirty="0" err="1"/>
              <a:t>deve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utiizado</a:t>
            </a:r>
            <a:r>
              <a:rPr lang="en-US" baseline="0" dirty="0"/>
              <a:t> </a:t>
            </a:r>
            <a:r>
              <a:rPr lang="en-US" baseline="0" dirty="0" err="1"/>
              <a:t>para</a:t>
            </a:r>
            <a:r>
              <a:rPr lang="en-US" baseline="0" dirty="0"/>
              <a:t> </a:t>
            </a:r>
            <a:r>
              <a:rPr lang="en-US" baseline="0" dirty="0" err="1"/>
              <a:t>normalização</a:t>
            </a:r>
            <a:r>
              <a:rPr lang="en-US" baseline="0" dirty="0"/>
              <a:t> dos dados </a:t>
            </a:r>
            <a:r>
              <a:rPr lang="en-US" baseline="0" dirty="0" err="1"/>
              <a:t>contidos</a:t>
            </a:r>
            <a:r>
              <a:rPr lang="en-US" baseline="0" dirty="0"/>
              <a:t> </a:t>
            </a:r>
            <a:r>
              <a:rPr lang="en-US" baseline="0" dirty="0" err="1"/>
              <a:t>nos</a:t>
            </a:r>
            <a:r>
              <a:rPr lang="en-US" baseline="0" dirty="0"/>
              <a:t> traces. (</a:t>
            </a:r>
            <a:r>
              <a:rPr lang="en-US" baseline="0" dirty="0" err="1"/>
              <a:t>Criar</a:t>
            </a:r>
            <a:r>
              <a:rPr lang="en-US" baseline="0" dirty="0"/>
              <a:t> excel com TOP 100 </a:t>
            </a:r>
            <a:r>
              <a:rPr lang="en-US" baseline="0" dirty="0" err="1"/>
              <a:t>consultas</a:t>
            </a:r>
            <a:r>
              <a:rPr lang="en-US" baseline="0" dirty="0"/>
              <a:t> </a:t>
            </a:r>
            <a:r>
              <a:rPr lang="en-US" baseline="0" dirty="0" err="1"/>
              <a:t>por</a:t>
            </a:r>
            <a:r>
              <a:rPr lang="en-US" baseline="0" dirty="0"/>
              <a:t> </a:t>
            </a:r>
            <a:r>
              <a:rPr lang="en-US" baseline="0" dirty="0" err="1"/>
              <a:t>uso</a:t>
            </a:r>
            <a:r>
              <a:rPr lang="en-US" baseline="0" dirty="0"/>
              <a:t> de CPU/Reads/Writes/Duration/</a:t>
            </a:r>
            <a:r>
              <a:rPr lang="en-US" baseline="0" dirty="0" err="1"/>
              <a:t>ExecutionCount</a:t>
            </a:r>
            <a:r>
              <a:rPr lang="en-US" baseline="0" dirty="0"/>
              <a:t>). Na </a:t>
            </a:r>
            <a:r>
              <a:rPr lang="en-US" baseline="0" dirty="0" err="1"/>
              <a:t>demostração</a:t>
            </a:r>
            <a:r>
              <a:rPr lang="en-US" baseline="0" dirty="0"/>
              <a:t> </a:t>
            </a:r>
            <a:r>
              <a:rPr lang="en-US" baseline="0" dirty="0" err="1"/>
              <a:t>utilizar</a:t>
            </a:r>
            <a:r>
              <a:rPr lang="en-US" baseline="0" dirty="0"/>
              <a:t> um </a:t>
            </a:r>
            <a:r>
              <a:rPr lang="en-US" baseline="0" dirty="0" err="1"/>
              <a:t>banco</a:t>
            </a:r>
            <a:r>
              <a:rPr lang="en-US" baseline="0" dirty="0"/>
              <a:t> de dados com </a:t>
            </a:r>
            <a:r>
              <a:rPr lang="en-US" baseline="0" dirty="0" err="1"/>
              <a:t>várias</a:t>
            </a:r>
            <a:r>
              <a:rPr lang="en-US" baseline="0" dirty="0"/>
              <a:t> </a:t>
            </a:r>
            <a:r>
              <a:rPr lang="en-US" baseline="0" dirty="0" err="1"/>
              <a:t>informações</a:t>
            </a:r>
            <a:r>
              <a:rPr lang="en-US" baseline="0" dirty="0"/>
              <a:t> de trace </a:t>
            </a:r>
            <a:r>
              <a:rPr lang="en-US" baseline="0" dirty="0" err="1"/>
              <a:t>capturadas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Comentar</a:t>
            </a:r>
            <a:r>
              <a:rPr lang="en-US" baseline="0" dirty="0"/>
              <a:t> do </a:t>
            </a:r>
            <a:r>
              <a:rPr lang="en-US" baseline="0" dirty="0" err="1"/>
              <a:t>caso</a:t>
            </a:r>
            <a:r>
              <a:rPr lang="en-US" baseline="0" dirty="0"/>
              <a:t> </a:t>
            </a:r>
            <a:r>
              <a:rPr lang="en-US" baseline="0" dirty="0" err="1"/>
              <a:t>onde</a:t>
            </a:r>
            <a:r>
              <a:rPr lang="en-US" baseline="0" dirty="0"/>
              <a:t> </a:t>
            </a:r>
            <a:r>
              <a:rPr lang="en-US" baseline="0" dirty="0" err="1"/>
              <a:t>existia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procedure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demorava</a:t>
            </a:r>
            <a:r>
              <a:rPr lang="en-US" baseline="0" dirty="0"/>
              <a:t> 3 </a:t>
            </a:r>
            <a:r>
              <a:rPr lang="en-US" baseline="0" dirty="0" err="1"/>
              <a:t>dias</a:t>
            </a:r>
            <a:r>
              <a:rPr lang="en-US" baseline="0" dirty="0"/>
              <a:t> </a:t>
            </a:r>
            <a:r>
              <a:rPr lang="en-US" baseline="0" dirty="0" err="1"/>
              <a:t>para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executada</a:t>
            </a:r>
            <a:r>
              <a:rPr lang="en-US" baseline="0" dirty="0"/>
              <a:t>. Uma </a:t>
            </a:r>
            <a:r>
              <a:rPr lang="en-US" baseline="0" dirty="0" err="1"/>
              <a:t>proc</a:t>
            </a:r>
            <a:r>
              <a:rPr lang="en-US" baseline="0" dirty="0"/>
              <a:t>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chamava</a:t>
            </a:r>
            <a:r>
              <a:rPr lang="en-US" baseline="0" dirty="0"/>
              <a:t> </a:t>
            </a:r>
            <a:r>
              <a:rPr lang="en-US" baseline="0" dirty="0" err="1"/>
              <a:t>outra</a:t>
            </a:r>
            <a:r>
              <a:rPr lang="en-US" baseline="0" dirty="0"/>
              <a:t> </a:t>
            </a:r>
            <a:r>
              <a:rPr lang="en-US" baseline="0" dirty="0" err="1"/>
              <a:t>proc</a:t>
            </a:r>
            <a:r>
              <a:rPr lang="en-US" baseline="0" dirty="0"/>
              <a:t>,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chamava</a:t>
            </a:r>
            <a:r>
              <a:rPr lang="en-US" baseline="0" dirty="0"/>
              <a:t> </a:t>
            </a:r>
            <a:r>
              <a:rPr lang="en-US" baseline="0" dirty="0" err="1"/>
              <a:t>outra</a:t>
            </a:r>
            <a:r>
              <a:rPr lang="en-US" baseline="0" dirty="0"/>
              <a:t> </a:t>
            </a:r>
            <a:r>
              <a:rPr lang="en-US" baseline="0" dirty="0" err="1"/>
              <a:t>proc</a:t>
            </a:r>
            <a:r>
              <a:rPr lang="en-US" baseline="0" dirty="0"/>
              <a:t>,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utilizava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function,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utilizava</a:t>
            </a:r>
            <a:r>
              <a:rPr lang="en-US" baseline="0" dirty="0"/>
              <a:t> </a:t>
            </a:r>
            <a:r>
              <a:rPr lang="en-US" baseline="0" dirty="0" err="1"/>
              <a:t>outra</a:t>
            </a:r>
            <a:r>
              <a:rPr lang="en-US" baseline="0" dirty="0"/>
              <a:t> function,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utilizava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view… Como </a:t>
            </a:r>
            <a:r>
              <a:rPr lang="en-US" baseline="0" dirty="0" err="1"/>
              <a:t>melhorar</a:t>
            </a:r>
            <a:r>
              <a:rPr lang="en-US" baseline="0" dirty="0"/>
              <a:t> a </a:t>
            </a:r>
            <a:r>
              <a:rPr lang="en-US" baseline="0" dirty="0" err="1"/>
              <a:t>proc</a:t>
            </a:r>
            <a:r>
              <a:rPr lang="en-US" baseline="0" dirty="0"/>
              <a:t> com o </a:t>
            </a:r>
            <a:r>
              <a:rPr lang="en-US" baseline="0" dirty="0" err="1"/>
              <a:t>menor</a:t>
            </a:r>
            <a:r>
              <a:rPr lang="en-US" baseline="0" dirty="0"/>
              <a:t> </a:t>
            </a:r>
            <a:r>
              <a:rPr lang="en-US" baseline="0" dirty="0" err="1"/>
              <a:t>custo</a:t>
            </a:r>
            <a:r>
              <a:rPr lang="en-US" baseline="0" dirty="0"/>
              <a:t>/</a:t>
            </a:r>
            <a:r>
              <a:rPr lang="en-US" baseline="0" dirty="0" err="1"/>
              <a:t>benefício</a:t>
            </a:r>
            <a:r>
              <a:rPr lang="en-US" baseline="0" dirty="0"/>
              <a:t> </a:t>
            </a:r>
            <a:r>
              <a:rPr lang="en-US" baseline="0" dirty="0" err="1"/>
              <a:t>possível</a:t>
            </a:r>
            <a:r>
              <a:rPr lang="en-US" baseline="0" dirty="0"/>
              <a:t>? </a:t>
            </a:r>
          </a:p>
          <a:p>
            <a:r>
              <a:rPr lang="en-US" baseline="0" dirty="0" err="1"/>
              <a:t>Utilizei</a:t>
            </a:r>
            <a:r>
              <a:rPr lang="en-US" baseline="0" dirty="0"/>
              <a:t> o </a:t>
            </a:r>
            <a:r>
              <a:rPr lang="en-US" baseline="0" dirty="0" err="1"/>
              <a:t>ClearTrace</a:t>
            </a:r>
            <a:r>
              <a:rPr lang="en-US" baseline="0" dirty="0"/>
              <a:t> </a:t>
            </a:r>
            <a:r>
              <a:rPr lang="en-US" baseline="0" dirty="0" err="1"/>
              <a:t>para</a:t>
            </a:r>
            <a:r>
              <a:rPr lang="en-US" baseline="0" dirty="0"/>
              <a:t> </a:t>
            </a:r>
            <a:r>
              <a:rPr lang="en-US" baseline="0" dirty="0" err="1"/>
              <a:t>identificar</a:t>
            </a:r>
            <a:r>
              <a:rPr lang="en-US" baseline="0" dirty="0"/>
              <a:t> </a:t>
            </a:r>
            <a:r>
              <a:rPr lang="en-US" baseline="0" dirty="0" err="1"/>
              <a:t>quais</a:t>
            </a:r>
            <a:r>
              <a:rPr lang="en-US" baseline="0" dirty="0"/>
              <a:t> </a:t>
            </a:r>
            <a:r>
              <a:rPr lang="en-US" baseline="0" dirty="0" err="1"/>
              <a:t>instruções</a:t>
            </a:r>
            <a:r>
              <a:rPr lang="en-US" baseline="0" dirty="0"/>
              <a:t> </a:t>
            </a:r>
            <a:r>
              <a:rPr lang="en-US" baseline="0" dirty="0" err="1"/>
              <a:t>poderiam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melhoradas</a:t>
            </a:r>
            <a:r>
              <a:rPr lang="en-US" baseline="0" dirty="0"/>
              <a:t>…</a:t>
            </a:r>
          </a:p>
          <a:p>
            <a:endParaRPr lang="en-US" baseline="0" dirty="0"/>
          </a:p>
          <a:p>
            <a:r>
              <a:rPr lang="en-US" baseline="0" dirty="0" err="1"/>
              <a:t>PerfMon</a:t>
            </a:r>
            <a:r>
              <a:rPr lang="en-US" baseline="0" dirty="0"/>
              <a:t>:</a:t>
            </a:r>
          </a:p>
          <a:p>
            <a:r>
              <a:rPr lang="en-US" baseline="0" dirty="0" err="1"/>
              <a:t>Mostrar</a:t>
            </a:r>
            <a:r>
              <a:rPr lang="en-US" baseline="0" dirty="0"/>
              <a:t> </a:t>
            </a:r>
            <a:r>
              <a:rPr lang="en-US" baseline="0" dirty="0" err="1"/>
              <a:t>como</a:t>
            </a:r>
            <a:r>
              <a:rPr lang="en-US" baseline="0" dirty="0"/>
              <a:t> </a:t>
            </a:r>
            <a:r>
              <a:rPr lang="en-US" baseline="0" dirty="0" err="1"/>
              <a:t>criar</a:t>
            </a:r>
            <a:r>
              <a:rPr lang="en-US" baseline="0" dirty="0"/>
              <a:t> um </a:t>
            </a:r>
            <a:r>
              <a:rPr lang="en-US" baseline="0" dirty="0" err="1"/>
              <a:t>PerfMon</a:t>
            </a:r>
            <a:r>
              <a:rPr lang="en-US" baseline="0" dirty="0"/>
              <a:t> template </a:t>
            </a:r>
            <a:r>
              <a:rPr lang="en-US" baseline="0" dirty="0" err="1"/>
              <a:t>para</a:t>
            </a:r>
            <a:r>
              <a:rPr lang="en-US" baseline="0" dirty="0"/>
              <a:t> </a:t>
            </a:r>
            <a:r>
              <a:rPr lang="en-US" baseline="0" dirty="0" err="1"/>
              <a:t>capturar</a:t>
            </a:r>
            <a:r>
              <a:rPr lang="en-US" baseline="0" dirty="0"/>
              <a:t> </a:t>
            </a:r>
            <a:r>
              <a:rPr lang="en-US" baseline="0" dirty="0" err="1"/>
              <a:t>os</a:t>
            </a:r>
            <a:r>
              <a:rPr lang="en-US" baseline="0" dirty="0"/>
              <a:t> dados </a:t>
            </a:r>
            <a:r>
              <a:rPr lang="en-US" baseline="0" dirty="0" err="1"/>
              <a:t>sobre</a:t>
            </a:r>
            <a:r>
              <a:rPr lang="en-US" baseline="0" dirty="0"/>
              <a:t> o serv. </a:t>
            </a:r>
            <a:r>
              <a:rPr lang="en-US" baseline="0" dirty="0" err="1"/>
              <a:t>Importar</a:t>
            </a:r>
            <a:r>
              <a:rPr lang="en-US" baseline="0" dirty="0"/>
              <a:t> no excel e </a:t>
            </a:r>
            <a:r>
              <a:rPr lang="en-US" baseline="0" dirty="0" err="1"/>
              <a:t>gerar</a:t>
            </a:r>
            <a:r>
              <a:rPr lang="en-US" baseline="0" dirty="0"/>
              <a:t> </a:t>
            </a:r>
            <a:r>
              <a:rPr lang="en-US" baseline="0" dirty="0" err="1"/>
              <a:t>tabela</a:t>
            </a:r>
            <a:r>
              <a:rPr lang="en-US" baseline="0" dirty="0"/>
              <a:t> </a:t>
            </a:r>
            <a:r>
              <a:rPr lang="en-US" baseline="0" dirty="0" err="1"/>
              <a:t>dinâmica</a:t>
            </a:r>
            <a:r>
              <a:rPr lang="en-US" baseline="0" dirty="0"/>
              <a:t> com </a:t>
            </a:r>
            <a:r>
              <a:rPr lang="en-US" baseline="0" dirty="0" err="1"/>
              <a:t>gráficos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DMVs:</a:t>
            </a:r>
          </a:p>
          <a:p>
            <a:r>
              <a:rPr lang="en-US" baseline="0" dirty="0" err="1"/>
              <a:t>Utilizar</a:t>
            </a:r>
            <a:r>
              <a:rPr lang="en-US" baseline="0" dirty="0"/>
              <a:t> a </a:t>
            </a:r>
            <a:r>
              <a:rPr lang="en-US" baseline="0" dirty="0" err="1"/>
              <a:t>index_usage_stats</a:t>
            </a:r>
            <a:r>
              <a:rPr lang="en-US" baseline="0" dirty="0"/>
              <a:t> </a:t>
            </a:r>
            <a:r>
              <a:rPr lang="en-US" baseline="0" dirty="0" err="1"/>
              <a:t>para</a:t>
            </a:r>
            <a:r>
              <a:rPr lang="en-US" baseline="0" dirty="0"/>
              <a:t> </a:t>
            </a:r>
            <a:r>
              <a:rPr lang="en-US" baseline="0" dirty="0" err="1"/>
              <a:t>identificar</a:t>
            </a:r>
            <a:r>
              <a:rPr lang="en-US" baseline="0" dirty="0"/>
              <a:t> </a:t>
            </a:r>
            <a:r>
              <a:rPr lang="en-US" baseline="0" dirty="0" err="1"/>
              <a:t>quais</a:t>
            </a:r>
            <a:r>
              <a:rPr lang="en-US" baseline="0" dirty="0"/>
              <a:t> </a:t>
            </a:r>
            <a:r>
              <a:rPr lang="en-US" baseline="0" dirty="0" err="1"/>
              <a:t>são</a:t>
            </a:r>
            <a:r>
              <a:rPr lang="en-US" baseline="0" dirty="0"/>
              <a:t> as </a:t>
            </a:r>
            <a:r>
              <a:rPr lang="en-US" baseline="0" dirty="0" err="1"/>
              <a:t>tabelas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acessadas</a:t>
            </a:r>
            <a:r>
              <a:rPr lang="en-US" baseline="0" dirty="0"/>
              <a:t>/</a:t>
            </a:r>
            <a:r>
              <a:rPr lang="en-US" baseline="0" dirty="0" err="1"/>
              <a:t>modificadas</a:t>
            </a:r>
            <a:r>
              <a:rPr lang="en-US" baseline="0" dirty="0"/>
              <a:t> no </a:t>
            </a:r>
            <a:r>
              <a:rPr lang="en-US" baseline="0" dirty="0" err="1"/>
              <a:t>banco</a:t>
            </a:r>
            <a:r>
              <a:rPr lang="en-US" baseline="0" dirty="0"/>
              <a:t> de dados. </a:t>
            </a:r>
          </a:p>
          <a:p>
            <a:r>
              <a:rPr lang="en-US" baseline="0" dirty="0" err="1"/>
              <a:t>Utilizar</a:t>
            </a:r>
            <a:r>
              <a:rPr lang="en-US" baseline="0" dirty="0"/>
              <a:t> a </a:t>
            </a:r>
            <a:r>
              <a:rPr lang="en-US" baseline="0" dirty="0" err="1"/>
              <a:t>io_virtual_file_stats</a:t>
            </a:r>
            <a:r>
              <a:rPr lang="en-US" baseline="0" dirty="0"/>
              <a:t> </a:t>
            </a:r>
            <a:r>
              <a:rPr lang="en-US" baseline="0" dirty="0" err="1"/>
              <a:t>para</a:t>
            </a:r>
            <a:r>
              <a:rPr lang="en-US" baseline="0" dirty="0"/>
              <a:t> </a:t>
            </a:r>
            <a:r>
              <a:rPr lang="en-US" baseline="0" dirty="0" err="1"/>
              <a:t>identificar</a:t>
            </a:r>
            <a:r>
              <a:rPr lang="en-US" baseline="0" dirty="0"/>
              <a:t> </a:t>
            </a:r>
            <a:r>
              <a:rPr lang="en-US" baseline="0" dirty="0" err="1"/>
              <a:t>qual</a:t>
            </a:r>
            <a:r>
              <a:rPr lang="en-US" baseline="0" dirty="0"/>
              <a:t> é o </a:t>
            </a:r>
            <a:r>
              <a:rPr lang="en-US" baseline="0" dirty="0" err="1"/>
              <a:t>banco</a:t>
            </a:r>
            <a:r>
              <a:rPr lang="en-US" baseline="0" dirty="0"/>
              <a:t> de dados com </a:t>
            </a:r>
            <a:r>
              <a:rPr lang="en-US" baseline="0" dirty="0" err="1"/>
              <a:t>maior</a:t>
            </a:r>
            <a:r>
              <a:rPr lang="en-US" baseline="0" dirty="0"/>
              <a:t> </a:t>
            </a:r>
            <a:r>
              <a:rPr lang="en-US" baseline="0" dirty="0" err="1"/>
              <a:t>número</a:t>
            </a:r>
            <a:r>
              <a:rPr lang="en-US" baseline="0" dirty="0"/>
              <a:t> de reads/writes…</a:t>
            </a:r>
          </a:p>
          <a:p>
            <a:endParaRPr lang="en-US" baseline="0" dirty="0"/>
          </a:p>
          <a:p>
            <a:r>
              <a:rPr lang="en-US" baseline="0" dirty="0"/>
              <a:t>Locks:</a:t>
            </a:r>
          </a:p>
          <a:p>
            <a:r>
              <a:rPr lang="en-US" baseline="0" dirty="0" err="1"/>
              <a:t>Apresentar</a:t>
            </a:r>
            <a:r>
              <a:rPr lang="en-US" baseline="0" dirty="0"/>
              <a:t> </a:t>
            </a:r>
            <a:r>
              <a:rPr lang="en-US" baseline="0" dirty="0" err="1"/>
              <a:t>sp_whoisactive</a:t>
            </a:r>
            <a:r>
              <a:rPr lang="en-US" baseline="0" dirty="0"/>
              <a:t> e </a:t>
            </a:r>
            <a:r>
              <a:rPr lang="en-US" baseline="0" dirty="0" err="1"/>
              <a:t>mostrar</a:t>
            </a:r>
            <a:r>
              <a:rPr lang="en-US" baseline="0" dirty="0"/>
              <a:t> </a:t>
            </a:r>
            <a:r>
              <a:rPr lang="en-US" baseline="0" dirty="0" err="1"/>
              <a:t>como</a:t>
            </a:r>
            <a:r>
              <a:rPr lang="en-US" baseline="0" dirty="0"/>
              <a:t> </a:t>
            </a:r>
            <a:r>
              <a:rPr lang="en-US" baseline="0" dirty="0" err="1"/>
              <a:t>monitorar</a:t>
            </a:r>
            <a:r>
              <a:rPr lang="en-US" baseline="0" dirty="0"/>
              <a:t> locks </a:t>
            </a:r>
            <a:r>
              <a:rPr lang="en-US" baseline="0" dirty="0" err="1"/>
              <a:t>utilizando</a:t>
            </a:r>
            <a:r>
              <a:rPr lang="en-US" baseline="0" dirty="0"/>
              <a:t> </a:t>
            </a:r>
            <a:r>
              <a:rPr lang="en-US" baseline="0" dirty="0" err="1"/>
              <a:t>esta</a:t>
            </a:r>
            <a:r>
              <a:rPr lang="en-US" baseline="0" dirty="0"/>
              <a:t> proc.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1173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9148EEA-AE54-4A47-9D83-BAC7ABD75B75}" type="slidenum">
              <a:rPr lang="pt-BR" smtClean="0"/>
              <a:pPr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76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C303-D4C7-4197-B44E-BE56BBAEFD13}" type="datetimeFigureOut">
              <a:rPr lang="pt-BR" smtClean="0"/>
              <a:pPr/>
              <a:t>06/03/2018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004-0641-4A87-A53A-5C6FAB38DEFC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7" name="Imagem 7" descr="tela_ppt_01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88"/>
            <a:ext cx="10080625" cy="755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ítul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spaço Reservado para Texto 26"/>
          <p:cNvSpPr>
            <a:spLocks noGrp="1"/>
          </p:cNvSpPr>
          <p:nvPr>
            <p:ph type="body" sz="quarter" idx="14" hasCustomPrompt="1"/>
          </p:nvPr>
        </p:nvSpPr>
        <p:spPr>
          <a:xfrm>
            <a:off x="428596" y="1000107"/>
            <a:ext cx="7072362" cy="571505"/>
          </a:xfrm>
        </p:spPr>
        <p:txBody>
          <a:bodyPr>
            <a:noAutofit/>
          </a:bodyPr>
          <a:lstStyle>
            <a:lvl1pPr marL="0">
              <a:buFontTx/>
              <a:buNone/>
              <a:defRPr sz="240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t-BR" dirty="0"/>
              <a:t>SQL11 – T-SQL Expert</a:t>
            </a:r>
          </a:p>
        </p:txBody>
      </p:sp>
      <p:sp>
        <p:nvSpPr>
          <p:cNvPr id="34" name="CaixaDeTexto 33"/>
          <p:cNvSpPr txBox="1"/>
          <p:nvPr userDrawn="1"/>
        </p:nvSpPr>
        <p:spPr>
          <a:xfrm>
            <a:off x="428596" y="428604"/>
            <a:ext cx="3929090" cy="5715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3200" b="1" cap="none" spc="0" dirty="0">
                <a:ln w="1905"/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emia" pitchFamily="34" charset="0"/>
              </a:rPr>
              <a:t>SQL</a:t>
            </a:r>
            <a:r>
              <a:rPr lang="pt-BR" sz="3200" b="1" cap="none" spc="0" baseline="0" dirty="0">
                <a:ln w="1905"/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emia" pitchFamily="34" charset="0"/>
              </a:rPr>
              <a:t> Server 2008</a:t>
            </a:r>
            <a:endParaRPr lang="pt-BR" sz="3200" b="1" cap="none" spc="0" dirty="0">
              <a:ln w="1905"/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phemia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tretch>
            <a:fillRect/>
          </a:stretch>
        </p:blipFill>
        <p:spPr bwMode="auto">
          <a:xfrm>
            <a:off x="3786182" y="3465950"/>
            <a:ext cx="1676400" cy="1040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CaixaDeTexto 12"/>
          <p:cNvSpPr txBox="1"/>
          <p:nvPr userDrawn="1"/>
        </p:nvSpPr>
        <p:spPr>
          <a:xfrm>
            <a:off x="357158" y="5000636"/>
            <a:ext cx="8429684" cy="714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pt-BR" sz="3200" b="1" cap="none" spc="0" dirty="0">
                <a:ln w="1905"/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emia" pitchFamily="34" charset="0"/>
              </a:rPr>
              <a:t>Módulo 01 – Query </a:t>
            </a:r>
            <a:r>
              <a:rPr lang="pt-BR" sz="3200" b="1" cap="none" spc="0" dirty="0" err="1">
                <a:ln w="1905"/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emia" pitchFamily="34" charset="0"/>
              </a:rPr>
              <a:t>Tuning</a:t>
            </a:r>
            <a:endParaRPr lang="pt-BR" sz="3200" b="1" cap="none" spc="0" baseline="0" dirty="0">
              <a:ln w="1905"/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phemia" pitchFamily="34" charset="0"/>
            </a:endParaRPr>
          </a:p>
          <a:p>
            <a:pPr algn="ctr"/>
            <a:endParaRPr lang="pt-BR" sz="3200" b="1" cap="none" spc="0" dirty="0">
              <a:ln w="1905"/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uphemia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44" y="357190"/>
            <a:ext cx="9001156" cy="714356"/>
          </a:xfrm>
        </p:spPr>
        <p:txBody>
          <a:bodyPr>
            <a:noAutofit/>
          </a:bodyPr>
          <a:lstStyle>
            <a:lvl1pPr algn="l">
              <a:defRPr sz="3600" b="1" cap="none" spc="0">
                <a:ln w="1905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emia" pitchFamily="34" charset="0"/>
              </a:defRPr>
            </a:lvl1pPr>
          </a:lstStyle>
          <a:p>
            <a:r>
              <a:rPr lang="pt-BR" dirty="0"/>
              <a:t>Clique para editar o estilo do título mestre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0"/>
          </p:nvPr>
        </p:nvSpPr>
        <p:spPr>
          <a:xfrm>
            <a:off x="357188" y="1428750"/>
            <a:ext cx="8358187" cy="4429125"/>
          </a:xfrm>
        </p:spPr>
        <p:txBody>
          <a:bodyPr/>
          <a:lstStyle>
            <a:lvl1pPr>
              <a:buFontTx/>
              <a:buBlip>
                <a:blip r:embed="rId3"/>
              </a:buBlip>
              <a:defRPr sz="30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buFontTx/>
              <a:buBlip>
                <a:blip r:embed="rId3"/>
              </a:buBlip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440000">
              <a:buFontTx/>
              <a:buBlip>
                <a:blip r:embed="rId3"/>
              </a:buBlip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2160000">
              <a:buFont typeface="Wingdings" pitchFamily="2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42844" y="2858660"/>
            <a:ext cx="9001156" cy="714356"/>
          </a:xfrm>
        </p:spPr>
        <p:txBody>
          <a:bodyPr>
            <a:noAutofit/>
          </a:bodyPr>
          <a:lstStyle>
            <a:lvl1pPr algn="l">
              <a:defRPr sz="3600" b="1" cap="none" spc="0" baseline="0">
                <a:ln w="1905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emia" pitchFamily="34" charset="0"/>
              </a:defRPr>
            </a:lvl1pPr>
          </a:lstStyle>
          <a:p>
            <a:r>
              <a:rPr lang="pt-BR" dirty="0"/>
              <a:t>Seção do módulo</a:t>
            </a: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0" hasCustomPrompt="1"/>
          </p:nvPr>
        </p:nvSpPr>
        <p:spPr>
          <a:xfrm>
            <a:off x="357188" y="3933056"/>
            <a:ext cx="8358187" cy="1924819"/>
          </a:xfrm>
        </p:spPr>
        <p:txBody>
          <a:bodyPr/>
          <a:lstStyle>
            <a:lvl1pPr>
              <a:buFontTx/>
              <a:buNone/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>
              <a:buFontTx/>
              <a:buBlip>
                <a:blip r:embed="rId3"/>
              </a:buBlip>
              <a:defRPr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440000">
              <a:buFontTx/>
              <a:buBlip>
                <a:blip r:embed="rId3"/>
              </a:buBlip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2160000">
              <a:buFont typeface="Wingdings" pitchFamily="2" charset="2"/>
              <a:buChar char="§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4pPr>
            <a:lvl5pPr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pt-BR" dirty="0"/>
              <a:t>Clique para descrever a seção, se necessário</a:t>
            </a:r>
          </a:p>
          <a:p>
            <a:pPr lvl="0"/>
            <a:endParaRPr lang="pt-BR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000364" y="4071942"/>
            <a:ext cx="5486400" cy="566738"/>
          </a:xfrm>
        </p:spPr>
        <p:txBody>
          <a:bodyPr anchor="b">
            <a:normAutofit/>
          </a:bodyPr>
          <a:lstStyle>
            <a:lvl1pPr algn="ctr">
              <a:defRPr sz="2300" b="1" baseline="0">
                <a:latin typeface="+mj-lt"/>
              </a:defRPr>
            </a:lvl1pPr>
          </a:lstStyle>
          <a:p>
            <a:r>
              <a:rPr lang="pt-BR" dirty="0"/>
              <a:t>Digite aqui o título da demonstração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3714744" y="4695840"/>
            <a:ext cx="4786346" cy="804862"/>
          </a:xfrm>
        </p:spPr>
        <p:txBody>
          <a:bodyPr/>
          <a:lstStyle>
            <a:lvl1pPr marL="0" indent="0">
              <a:buNone/>
              <a:defRPr sz="14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Digite aqui uma descrição (opcional) da demonstração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C303-D4C7-4197-B44E-BE56BBAEFD13}" type="datetimeFigureOut">
              <a:rPr lang="pt-BR" smtClean="0"/>
              <a:pPr/>
              <a:t>06/03/2018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004-0641-4A87-A53A-5C6FAB38DEFC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5122" name="Picture 2" descr="C:\Users\altair.junior.SRNIMBUS\Documents\Sr.Nimbus\Apresentações + vinhetas\Apresentações telas para ppt\Monitor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-142900"/>
            <a:ext cx="3929090" cy="3929090"/>
          </a:xfrm>
          <a:prstGeom prst="rect">
            <a:avLst/>
          </a:prstGeom>
          <a:noFill/>
        </p:spPr>
      </p:pic>
      <p:sp>
        <p:nvSpPr>
          <p:cNvPr id="9" name="Título 1"/>
          <p:cNvSpPr txBox="1">
            <a:spLocks/>
          </p:cNvSpPr>
          <p:nvPr userDrawn="1"/>
        </p:nvSpPr>
        <p:spPr>
          <a:xfrm>
            <a:off x="4572000" y="500042"/>
            <a:ext cx="4357718" cy="1714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300" b="1" baseline="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>
                <a:ln w="1905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phemia" pitchFamily="34" charset="0"/>
                <a:ea typeface="+mj-ea"/>
                <a:cs typeface="+mj-cs"/>
              </a:rPr>
              <a:t>Demo</a:t>
            </a:r>
            <a:endParaRPr kumimoji="0" lang="pt-BR" sz="2300" b="1" i="0" u="none" strike="noStrike" kern="1200" cap="none" spc="0" normalizeH="0" baseline="0" noProof="0" dirty="0">
              <a:ln w="1905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uphemia" pitchFamily="34" charset="0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úvida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C303-D4C7-4197-B44E-BE56BBAEFD13}" type="datetimeFigureOut">
              <a:rPr lang="pt-BR" smtClean="0"/>
              <a:pPr/>
              <a:t>06/03/2018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004-0641-4A87-A53A-5C6FAB38DEFC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9" name="Título 1"/>
          <p:cNvSpPr txBox="1">
            <a:spLocks/>
          </p:cNvSpPr>
          <p:nvPr userDrawn="1"/>
        </p:nvSpPr>
        <p:spPr>
          <a:xfrm>
            <a:off x="4572000" y="500042"/>
            <a:ext cx="4357718" cy="1714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300" b="1" baseline="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>
                <a:ln w="1905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phemia" pitchFamily="34" charset="0"/>
                <a:ea typeface="+mj-ea"/>
                <a:cs typeface="+mj-cs"/>
              </a:rPr>
              <a:t>Dúvidas</a:t>
            </a:r>
            <a:endParaRPr kumimoji="0" lang="pt-BR" sz="2300" b="1" i="0" u="none" strike="noStrike" kern="1200" cap="none" spc="0" normalizeH="0" baseline="0" noProof="0" dirty="0">
              <a:ln w="1905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uphemia" pitchFamily="34" charset="0"/>
              <a:ea typeface="+mj-ea"/>
              <a:cs typeface="+mj-cs"/>
            </a:endParaRPr>
          </a:p>
        </p:txBody>
      </p:sp>
      <p:pic>
        <p:nvPicPr>
          <p:cNvPr id="10" name="Picture 2" descr="C:\Users\altair.junior.SRNIMBUS\Documents\Sr.Nimbus\Imagens Sr.Nimbus\Apresentações\Pergunta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5786" y="428604"/>
            <a:ext cx="3416559" cy="4357694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000364" y="4071942"/>
            <a:ext cx="5486400" cy="566738"/>
          </a:xfrm>
        </p:spPr>
        <p:txBody>
          <a:bodyPr anchor="b">
            <a:normAutofit/>
          </a:bodyPr>
          <a:lstStyle>
            <a:lvl1pPr algn="ctr">
              <a:defRPr sz="2300" b="1" baseline="0">
                <a:latin typeface="+mj-lt"/>
              </a:defRPr>
            </a:lvl1pPr>
          </a:lstStyle>
          <a:p>
            <a:r>
              <a:rPr lang="pt-BR" dirty="0"/>
              <a:t>Digite aqui o título do laboratório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3714744" y="4695840"/>
            <a:ext cx="4786346" cy="804862"/>
          </a:xfrm>
        </p:spPr>
        <p:txBody>
          <a:bodyPr/>
          <a:lstStyle>
            <a:lvl1pPr marL="0" indent="0">
              <a:buNone/>
              <a:defRPr sz="1400" baseline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Digite aqui uma descrição (opcional) do laboratório0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7C303-D4C7-4197-B44E-BE56BBAEFD13}" type="datetimeFigureOut">
              <a:rPr lang="pt-BR" smtClean="0"/>
              <a:pPr/>
              <a:t>06/03/2018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A6004-0641-4A87-A53A-5C6FAB38DEFC}" type="slidenum">
              <a:rPr lang="pt-BR" smtClean="0"/>
              <a:pPr/>
              <a:t>‹#›</a:t>
            </a:fld>
            <a:endParaRPr lang="pt-BR"/>
          </a:p>
        </p:txBody>
      </p:sp>
      <p:sp>
        <p:nvSpPr>
          <p:cNvPr id="9" name="Título 1"/>
          <p:cNvSpPr txBox="1">
            <a:spLocks/>
          </p:cNvSpPr>
          <p:nvPr userDrawn="1"/>
        </p:nvSpPr>
        <p:spPr>
          <a:xfrm>
            <a:off x="4572000" y="500042"/>
            <a:ext cx="4357718" cy="17145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2300" b="1" baseline="0"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800" b="1" i="0" u="none" strike="noStrike" kern="1200" cap="none" spc="0" normalizeH="0" baseline="0" noProof="0" dirty="0">
                <a:ln w="1905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Euphemia" pitchFamily="34" charset="0"/>
                <a:ea typeface="+mj-ea"/>
                <a:cs typeface="+mj-cs"/>
              </a:rPr>
              <a:t>Laboratório</a:t>
            </a:r>
            <a:endParaRPr kumimoji="0" lang="pt-BR" sz="2300" b="1" i="0" u="none" strike="noStrike" kern="1200" cap="none" spc="0" normalizeH="0" baseline="0" noProof="0" dirty="0">
              <a:ln w="1905"/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Euphemia" pitchFamily="34" charset="0"/>
              <a:ea typeface="+mj-ea"/>
              <a:cs typeface="+mj-cs"/>
            </a:endParaRPr>
          </a:p>
        </p:txBody>
      </p:sp>
      <p:pic>
        <p:nvPicPr>
          <p:cNvPr id="10" name="Picture 4" descr="C:\Users\altair.junior.SRNIMBUS\Documents\Sr.Nimbus\Imagens Sr.Nimbus\Apresentações\Scienc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910" y="357166"/>
            <a:ext cx="3173413" cy="316388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787153-7099-47CB-9E6F-8A7C378EE2A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>
                <a:solidFill>
                  <a:schemeClr val="tx2"/>
                </a:solidFill>
              </a:defRPr>
            </a:lvl1pPr>
            <a:lvl2pPr marL="742950" indent="-285750">
              <a:buFont typeface="Wingdings" charset="2"/>
              <a:buChar char="§"/>
              <a:defRPr>
                <a:solidFill>
                  <a:srgbClr val="474947"/>
                </a:solidFill>
              </a:defRPr>
            </a:lvl2pPr>
            <a:lvl3pPr marL="11430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3pPr>
            <a:lvl4pPr marL="16002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4pPr>
            <a:lvl5pPr marL="20574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06329" y="6286903"/>
            <a:ext cx="85136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fld id="{5942B21B-2ADA-A040-A652-A7305E1B99FE}" type="datetimeFigureOut">
              <a:rPr lang="en-US" smtClean="0"/>
              <a:pPr/>
              <a:t>3/6/2018</a:t>
            </a:fld>
            <a:r>
              <a:rPr lang="en-US" dirty="0"/>
              <a:t>  |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2011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3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/>
              <a:t>  |  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919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7C303-D4C7-4197-B44E-BE56BBAEFD13}" type="datetimeFigureOut">
              <a:rPr lang="pt-BR" smtClean="0"/>
              <a:pPr/>
              <a:t>06/03/2018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A6004-0641-4A87-A53A-5C6FAB38DEFC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78" r:id="rId4"/>
    <p:sldLayoutId id="2147483674" r:id="rId5"/>
    <p:sldLayoutId id="2147483675" r:id="rId6"/>
    <p:sldLayoutId id="2147483676" r:id="rId7"/>
    <p:sldLayoutId id="2147483677" r:id="rId8"/>
    <p:sldLayoutId id="2147483679" r:id="rId9"/>
  </p:sldLayoutIdLst>
  <p:txStyles>
    <p:titleStyle>
      <a:lvl1pPr algn="ctr" defTabSz="914400" rtl="0" eaLnBrk="1" latinLnBrk="0" hangingPunct="1">
        <a:spcBef>
          <a:spcPct val="0"/>
        </a:spcBef>
        <a:buNone/>
        <a:defRPr sz="3000" b="1" kern="1200">
          <a:solidFill>
            <a:schemeClr val="accent1">
              <a:lumMod val="75000"/>
            </a:schemeClr>
          </a:solidFill>
          <a:latin typeface="Euphemia UCAS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b="1" kern="1200">
          <a:solidFill>
            <a:schemeClr val="tx1">
              <a:lumMod val="75000"/>
              <a:lumOff val="25000"/>
            </a:schemeClr>
          </a:solidFill>
          <a:latin typeface="Euphemia UCAS" pitchFamily="34" charset="0"/>
          <a:ea typeface="+mn-ea"/>
          <a:cs typeface="+mn-cs"/>
        </a:defRPr>
      </a:lvl2pPr>
      <a:lvl3pPr marL="360000" indent="-228600" algn="l" defTabSz="914400" rtl="0" eaLnBrk="1" latinLnBrk="0" hangingPunct="1">
        <a:spcBef>
          <a:spcPct val="20000"/>
        </a:spcBef>
        <a:buFont typeface="Arial" pitchFamily="34" charset="0"/>
        <a:buNone/>
        <a:defRPr sz="2300" kern="120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gif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4000" dirty="0"/>
              <a:t>Otimizador de </a:t>
            </a:r>
            <a:r>
              <a:rPr lang="en-US" sz="4000" dirty="0" err="1"/>
              <a:t>Consultas</a:t>
            </a:r>
            <a:endParaRPr lang="en-US" sz="4000" dirty="0"/>
          </a:p>
        </p:txBody>
      </p:sp>
      <p:sp>
        <p:nvSpPr>
          <p:cNvPr id="8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C3A856E-1ACD-4D5D-B388-75DDA1C32191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10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7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93E9B58B-3025-4D00-8F9B-5CE1A3B4CE3F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10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6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5AB0FF6-F850-41BC-802A-1EF86044CC26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10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5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C7C94BDB-C5DB-4F95-A346-BF7E409D4CC8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10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4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E54820FF-DA05-4CA4-B8F6-61129EB6B6C5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10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17" name="AutoShape 41"/>
          <p:cNvSpPr>
            <a:spLocks noChangeArrowheads="1"/>
          </p:cNvSpPr>
          <p:nvPr/>
        </p:nvSpPr>
        <p:spPr bwMode="auto">
          <a:xfrm>
            <a:off x="398929" y="1905000"/>
            <a:ext cx="8534400" cy="3810000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FOR EACH(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Alunos_Classe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)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{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IF (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Alunos_Classe.Ramo_Atividade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= ‘TI’)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 IF (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Alunos_Classe.Sexo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= ‘F’)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   FOR EACH (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Endereco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)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     IF (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Endereco.ID_End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=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Alunos_Classe.ID_End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)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     {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       PRINT (‘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Aluno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: ’ +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Alunos_Classe.Nome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);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       PRINT (‘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Endereço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: ’ +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Endereco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.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Endereco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);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     }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}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753035" y="1443335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Código 1:</a:t>
            </a:r>
          </a:p>
        </p:txBody>
      </p:sp>
    </p:spTree>
    <p:extLst>
      <p:ext uri="{BB962C8B-B14F-4D97-AF65-F5344CB8AC3E}">
        <p14:creationId xmlns:p14="http://schemas.microsoft.com/office/powerpoint/2010/main" val="291165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4000" dirty="0"/>
              <a:t>Otimizador de </a:t>
            </a:r>
            <a:r>
              <a:rPr lang="en-US" sz="4000" dirty="0" err="1"/>
              <a:t>Consultas</a:t>
            </a:r>
            <a:endParaRPr lang="en-US" sz="4000" dirty="0"/>
          </a:p>
        </p:txBody>
      </p:sp>
      <p:sp>
        <p:nvSpPr>
          <p:cNvPr id="8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C3A856E-1ACD-4D5D-B388-75DDA1C32191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7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93E9B58B-3025-4D00-8F9B-5CE1A3B4CE3F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6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5AB0FF6-F850-41BC-802A-1EF86044CC26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5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C7C94BDB-C5DB-4F95-A346-BF7E409D4CC8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4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E54820FF-DA05-4CA4-B8F6-61129EB6B6C5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11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17" name="AutoShape 41"/>
          <p:cNvSpPr>
            <a:spLocks noChangeArrowheads="1"/>
          </p:cNvSpPr>
          <p:nvPr/>
        </p:nvSpPr>
        <p:spPr bwMode="auto">
          <a:xfrm>
            <a:off x="398929" y="1905000"/>
            <a:ext cx="8534400" cy="3810000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FOR EACH(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Alunos_Classe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)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{</a:t>
            </a:r>
          </a:p>
          <a:p>
            <a:r>
              <a:rPr lang="en-US" sz="2000" dirty="0">
                <a:solidFill>
                  <a:srgbClr val="FF0000"/>
                </a:solidFill>
                <a:latin typeface="Lucida Console" pitchFamily="49" charset="0"/>
              </a:rPr>
              <a:t>  IF (</a:t>
            </a:r>
            <a:r>
              <a:rPr lang="en-US" sz="2000" dirty="0" err="1">
                <a:solidFill>
                  <a:srgbClr val="FF0000"/>
                </a:solidFill>
                <a:latin typeface="Lucida Console" pitchFamily="49" charset="0"/>
              </a:rPr>
              <a:t>Alunos_Classe.Sexo</a:t>
            </a:r>
            <a:r>
              <a:rPr lang="en-US" sz="2000" dirty="0">
                <a:solidFill>
                  <a:srgbClr val="FF0000"/>
                </a:solidFill>
                <a:latin typeface="Lucida Console" pitchFamily="49" charset="0"/>
              </a:rPr>
              <a:t> = ‘F’)</a:t>
            </a:r>
          </a:p>
          <a:p>
            <a:r>
              <a:rPr lang="en-US" sz="2000" dirty="0">
                <a:solidFill>
                  <a:srgbClr val="FF0000"/>
                </a:solidFill>
                <a:latin typeface="Lucida Console" pitchFamily="49" charset="0"/>
              </a:rPr>
              <a:t>    IF (</a:t>
            </a:r>
            <a:r>
              <a:rPr lang="en-US" sz="2000" dirty="0" err="1">
                <a:solidFill>
                  <a:srgbClr val="FF0000"/>
                </a:solidFill>
                <a:latin typeface="Lucida Console" pitchFamily="49" charset="0"/>
              </a:rPr>
              <a:t>Alunos_Classe.Ramo_Atividade</a:t>
            </a:r>
            <a:r>
              <a:rPr lang="en-US" sz="2000" dirty="0">
                <a:solidFill>
                  <a:srgbClr val="FF0000"/>
                </a:solidFill>
                <a:latin typeface="Lucida Console" pitchFamily="49" charset="0"/>
              </a:rPr>
              <a:t> = ‘TI’)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   FOR EACH (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Endereco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)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     IF (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Endereco.ID_End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=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Alunos_Classe.ID_End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)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     {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       PRINT (‘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Aluno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: ’ +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Alunos_Classe.Nome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);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       PRINT (‘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Endereço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: ’ +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Endereco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.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Endereco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);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     }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}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753035" y="1443335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Código 2:</a:t>
            </a:r>
          </a:p>
        </p:txBody>
      </p:sp>
    </p:spTree>
    <p:extLst>
      <p:ext uri="{BB962C8B-B14F-4D97-AF65-F5344CB8AC3E}">
        <p14:creationId xmlns:p14="http://schemas.microsoft.com/office/powerpoint/2010/main" val="323573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4000" dirty="0"/>
              <a:t>Otimizador de </a:t>
            </a:r>
            <a:r>
              <a:rPr lang="en-US" sz="4000" dirty="0" err="1"/>
              <a:t>Consultas</a:t>
            </a:r>
            <a:endParaRPr lang="en-US" sz="4000" dirty="0"/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C3A856E-1ACD-4D5D-B388-75DDA1C32191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12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7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93E9B58B-3025-4D00-8F9B-5CE1A3B4CE3F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12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6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5AB0FF6-F850-41BC-802A-1EF86044CC26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12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5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C7C94BDB-C5DB-4F95-A346-BF7E409D4CC8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12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4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E54820FF-DA05-4CA4-B8F6-61129EB6B6C5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12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17" name="AutoShape 41"/>
          <p:cNvSpPr>
            <a:spLocks noChangeArrowheads="1"/>
          </p:cNvSpPr>
          <p:nvPr/>
        </p:nvSpPr>
        <p:spPr bwMode="auto">
          <a:xfrm>
            <a:off x="398929" y="1905000"/>
            <a:ext cx="8534400" cy="3810000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rgbClr val="FF0000"/>
                </a:solidFill>
                <a:latin typeface="Lucida Console" pitchFamily="49" charset="0"/>
              </a:rPr>
              <a:t>FOR EACH(</a:t>
            </a:r>
            <a:r>
              <a:rPr lang="en-US" sz="2000" dirty="0" err="1">
                <a:solidFill>
                  <a:srgbClr val="FF0000"/>
                </a:solidFill>
                <a:latin typeface="Lucida Console" pitchFamily="49" charset="0"/>
              </a:rPr>
              <a:t>Endereco</a:t>
            </a:r>
            <a:r>
              <a:rPr lang="en-US" sz="2000" dirty="0">
                <a:solidFill>
                  <a:srgbClr val="FF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{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</a:t>
            </a:r>
            <a:r>
              <a:rPr lang="en-US" sz="2000" dirty="0">
                <a:solidFill>
                  <a:srgbClr val="FF0000"/>
                </a:solidFill>
                <a:latin typeface="Lucida Console" pitchFamily="49" charset="0"/>
              </a:rPr>
              <a:t>FOR EACH (</a:t>
            </a:r>
            <a:r>
              <a:rPr lang="en-US" sz="2000" dirty="0" err="1">
                <a:solidFill>
                  <a:srgbClr val="FF0000"/>
                </a:solidFill>
                <a:latin typeface="Lucida Console" pitchFamily="49" charset="0"/>
              </a:rPr>
              <a:t>Alunos_Classe</a:t>
            </a:r>
            <a:r>
              <a:rPr lang="en-US" sz="2000" dirty="0">
                <a:solidFill>
                  <a:srgbClr val="FF0000"/>
                </a:solidFill>
                <a:latin typeface="Lucida Console" pitchFamily="49" charset="0"/>
              </a:rPr>
              <a:t>)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 IF (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Endereco.ID_End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=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Alunos_Classe.ID_End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)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   IF (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Alunos_Classe.Ramo_Atividade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= ‘TI’)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     IF (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Alunos_Classe.Sexo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= ‘F’)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     {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       PRINT (‘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Aluno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: ’ +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Alunos_Classe.Nome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);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       PRINT (‘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Endereço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: ’ +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Endereco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.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Endereco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);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     }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}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753035" y="1443335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Código 3:</a:t>
            </a:r>
          </a:p>
        </p:txBody>
      </p:sp>
    </p:spTree>
    <p:extLst>
      <p:ext uri="{BB962C8B-B14F-4D97-AF65-F5344CB8AC3E}">
        <p14:creationId xmlns:p14="http://schemas.microsoft.com/office/powerpoint/2010/main" val="280882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4000" dirty="0"/>
              <a:t>Otimizador de </a:t>
            </a:r>
            <a:r>
              <a:rPr lang="en-US" sz="4000" dirty="0" err="1"/>
              <a:t>Consultas</a:t>
            </a:r>
            <a:endParaRPr lang="en-US" sz="4000" dirty="0"/>
          </a:p>
        </p:txBody>
      </p:sp>
      <p:sp>
        <p:nvSpPr>
          <p:cNvPr id="12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sz="2000" dirty="0"/>
              <a:t>Outras opções a serem consideradas na criação do código de acesso:</a:t>
            </a:r>
          </a:p>
          <a:p>
            <a:pPr lvl="1"/>
            <a:r>
              <a:rPr lang="pt-BR" sz="1500" dirty="0"/>
              <a:t>Avaliar possíveis Índices</a:t>
            </a:r>
          </a:p>
          <a:p>
            <a:pPr lvl="1"/>
            <a:r>
              <a:rPr lang="pt-BR" sz="1500" dirty="0"/>
              <a:t>Ordenar as tabelas para fazer um Merge </a:t>
            </a:r>
            <a:r>
              <a:rPr lang="pt-BR" sz="1500" dirty="0" err="1"/>
              <a:t>Join</a:t>
            </a:r>
            <a:endParaRPr lang="pt-BR" sz="1500" dirty="0"/>
          </a:p>
          <a:p>
            <a:pPr lvl="1"/>
            <a:r>
              <a:rPr lang="pt-BR" sz="1500" dirty="0"/>
              <a:t>Aproveitar ordem dos índices para fazer o Merge </a:t>
            </a:r>
            <a:r>
              <a:rPr lang="pt-BR" sz="1500" dirty="0" err="1"/>
              <a:t>Join</a:t>
            </a:r>
            <a:endParaRPr lang="pt-BR" sz="1500" dirty="0"/>
          </a:p>
          <a:p>
            <a:pPr lvl="1"/>
            <a:r>
              <a:rPr lang="pt-BR" sz="1500" dirty="0"/>
              <a:t>Avaliar memória disponível</a:t>
            </a:r>
          </a:p>
          <a:p>
            <a:pPr lvl="1"/>
            <a:r>
              <a:rPr lang="pt-BR" sz="1500" dirty="0"/>
              <a:t>Avaliar pressão de CPU</a:t>
            </a:r>
          </a:p>
          <a:p>
            <a:pPr lvl="1"/>
            <a:r>
              <a:rPr lang="pt-BR" sz="1500" dirty="0" err="1"/>
              <a:t>Hash</a:t>
            </a:r>
            <a:r>
              <a:rPr lang="pt-BR" sz="1500" dirty="0"/>
              <a:t> </a:t>
            </a:r>
            <a:r>
              <a:rPr lang="pt-BR" sz="1500" dirty="0" err="1"/>
              <a:t>Join</a:t>
            </a:r>
            <a:endParaRPr lang="pt-BR" sz="1500" dirty="0"/>
          </a:p>
          <a:p>
            <a:pPr lvl="1"/>
            <a:r>
              <a:rPr lang="pt-BR" sz="1500" dirty="0"/>
              <a:t>Considerar paralelismo</a:t>
            </a:r>
          </a:p>
          <a:p>
            <a:pPr lvl="1"/>
            <a:r>
              <a:rPr lang="pt-BR" sz="1500" dirty="0"/>
              <a:t>Criar estatísticas</a:t>
            </a:r>
          </a:p>
          <a:p>
            <a:pPr lvl="1"/>
            <a:r>
              <a:rPr lang="pt-BR" sz="1500" dirty="0"/>
              <a:t>Atualizar estatísticas</a:t>
            </a:r>
          </a:p>
          <a:p>
            <a:pPr lvl="1"/>
            <a:r>
              <a:rPr lang="pt-BR" sz="1500" dirty="0"/>
              <a:t>Reutilizar plano do cache</a:t>
            </a:r>
          </a:p>
          <a:p>
            <a:pPr lvl="1"/>
            <a:r>
              <a:rPr lang="pt-BR" sz="1500" dirty="0" err="1"/>
              <a:t>View</a:t>
            </a:r>
            <a:r>
              <a:rPr lang="pt-BR" sz="1500" dirty="0"/>
              <a:t> Indexada</a:t>
            </a:r>
          </a:p>
          <a:p>
            <a:pPr lvl="1"/>
            <a:r>
              <a:rPr lang="pt-BR" sz="1500" dirty="0"/>
              <a:t>Remover código redundante</a:t>
            </a:r>
          </a:p>
          <a:p>
            <a:pPr lvl="1"/>
            <a:r>
              <a:rPr lang="pt-BR" sz="1500" dirty="0"/>
              <a:t>Detectar contradições</a:t>
            </a:r>
          </a:p>
          <a:p>
            <a:pPr lvl="1"/>
            <a:r>
              <a:rPr lang="pt-BR" sz="1500" dirty="0"/>
              <a:t>Converter expressões</a:t>
            </a:r>
          </a:p>
          <a:p>
            <a:pPr lvl="1"/>
            <a:r>
              <a:rPr lang="pt-BR" sz="1500" dirty="0"/>
              <a:t>Evitar acesso a tabelas (Utilizando </a:t>
            </a:r>
            <a:r>
              <a:rPr lang="pt-BR" sz="1500" dirty="0" err="1"/>
              <a:t>trusted</a:t>
            </a:r>
            <a:r>
              <a:rPr lang="pt-BR" sz="1500" dirty="0"/>
              <a:t> </a:t>
            </a:r>
            <a:r>
              <a:rPr lang="pt-BR" sz="1500" dirty="0" err="1"/>
              <a:t>Foreign</a:t>
            </a:r>
            <a:r>
              <a:rPr lang="pt-BR" sz="1500" dirty="0"/>
              <a:t> Keys)</a:t>
            </a:r>
          </a:p>
          <a:p>
            <a:pPr lvl="1"/>
            <a:r>
              <a:rPr lang="pt-BR" sz="1500" dirty="0"/>
              <a:t>Identificar correlação</a:t>
            </a:r>
          </a:p>
          <a:p>
            <a:pPr lvl="1"/>
            <a:r>
              <a:rPr lang="pt-BR" sz="1500" b="1" dirty="0">
                <a:solidFill>
                  <a:srgbClr val="FF0000"/>
                </a:solidFill>
              </a:rPr>
              <a:t>MUITO MAIS...</a:t>
            </a:r>
          </a:p>
          <a:p>
            <a:pPr lvl="1"/>
            <a:endParaRPr lang="pt-BR" sz="1600" dirty="0"/>
          </a:p>
          <a:p>
            <a:pPr lvl="1"/>
            <a:endParaRPr lang="pt-BR" sz="2000" dirty="0"/>
          </a:p>
          <a:p>
            <a:pPr lvl="1"/>
            <a:endParaRPr lang="pt-BR" sz="2400" dirty="0"/>
          </a:p>
          <a:p>
            <a:endParaRPr lang="pt-BR" sz="2800" dirty="0"/>
          </a:p>
        </p:txBody>
      </p:sp>
      <p:sp>
        <p:nvSpPr>
          <p:cNvPr id="8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C3A856E-1ACD-4D5D-B388-75DDA1C32191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13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7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93E9B58B-3025-4D00-8F9B-5CE1A3B4CE3F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13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6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5AB0FF6-F850-41BC-802A-1EF86044CC26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13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5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C7C94BDB-C5DB-4F95-A346-BF7E409D4CC8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13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4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E54820FF-DA05-4CA4-B8F6-61129EB6B6C5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13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589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4000" dirty="0"/>
              <a:t>Otimizador de </a:t>
            </a:r>
            <a:r>
              <a:rPr lang="en-US" sz="4000" dirty="0" err="1"/>
              <a:t>Consultas</a:t>
            </a:r>
            <a:endParaRPr lang="en-US" sz="4000" dirty="0"/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252BB619-1403-4088-8881-155B3B7A23F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8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C3A856E-1ACD-4D5D-B388-75DDA1C32191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14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7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93E9B58B-3025-4D00-8F9B-5CE1A3B4CE3F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14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6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5AB0FF6-F850-41BC-802A-1EF86044CC26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14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5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C7C94BDB-C5DB-4F95-A346-BF7E409D4CC8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14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4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E54820FF-DA05-4CA4-B8F6-61129EB6B6C5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14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pic>
        <p:nvPicPr>
          <p:cNvPr id="12" name="Imagem 1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036637"/>
            <a:ext cx="9144000" cy="582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454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4000" dirty="0"/>
              <a:t>Otimizador de </a:t>
            </a:r>
            <a:r>
              <a:rPr lang="en-US" sz="4000" dirty="0" err="1"/>
              <a:t>Consultas</a:t>
            </a:r>
            <a:endParaRPr lang="en-US" sz="4000" dirty="0"/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C3A856E-1ACD-4D5D-B388-75DDA1C32191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15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7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93E9B58B-3025-4D00-8F9B-5CE1A3B4CE3F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15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6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5AB0FF6-F850-41BC-802A-1EF86044CC26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15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5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C7C94BDB-C5DB-4F95-A346-BF7E409D4CC8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15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4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E54820FF-DA05-4CA4-B8F6-61129EB6B6C5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15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99" y="1524000"/>
            <a:ext cx="870564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3" name="Retângulo 2052"/>
          <p:cNvSpPr/>
          <p:nvPr/>
        </p:nvSpPr>
        <p:spPr>
          <a:xfrm>
            <a:off x="228598" y="3352800"/>
            <a:ext cx="870564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Parse</a:t>
            </a:r>
            <a:r>
              <a:rPr lang="pt-BR" dirty="0">
                <a:latin typeface="Verdana" pitchFamily="34" charset="0"/>
                <a:ea typeface="Verdana" pitchFamily="34" charset="0"/>
                <a:cs typeface="Verdana" pitchFamily="34" charset="0"/>
              </a:rPr>
              <a:t> valida se o código digitado é válido. Gera um Query </a:t>
            </a:r>
            <a:r>
              <a:rPr lang="pt-BR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Tree</a:t>
            </a:r>
            <a:r>
              <a:rPr lang="pt-BR" dirty="0">
                <a:latin typeface="Verdana" pitchFamily="34" charset="0"/>
                <a:ea typeface="Verdana" pitchFamily="34" charset="0"/>
                <a:cs typeface="Verdana" pitchFamily="34" charset="0"/>
              </a:rPr>
              <a:t> que é uma representação gráfica do comando em formato de uma árvore.</a:t>
            </a:r>
          </a:p>
          <a:p>
            <a:r>
              <a:rPr lang="pt-BR" b="1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Algebrizer</a:t>
            </a:r>
            <a:r>
              <a:rPr lang="pt-BR" dirty="0">
                <a:latin typeface="Verdana" pitchFamily="34" charset="0"/>
                <a:ea typeface="Verdana" pitchFamily="34" charset="0"/>
                <a:cs typeface="Verdana" pitchFamily="34" charset="0"/>
              </a:rPr>
              <a:t> onde as tabelas e campos na query </a:t>
            </a:r>
            <a:r>
              <a:rPr lang="pt-BR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tree</a:t>
            </a:r>
            <a:r>
              <a:rPr lang="pt-BR" dirty="0">
                <a:latin typeface="Verdana" pitchFamily="34" charset="0"/>
                <a:ea typeface="Verdana" pitchFamily="34" charset="0"/>
                <a:cs typeface="Verdana" pitchFamily="34" charset="0"/>
              </a:rPr>
              <a:t> são comparados com o </a:t>
            </a:r>
            <a:r>
              <a:rPr lang="pt-BR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metadata</a:t>
            </a:r>
            <a:r>
              <a:rPr lang="pt-BR" dirty="0">
                <a:latin typeface="Verdana" pitchFamily="34" charset="0"/>
                <a:ea typeface="Verdana" pitchFamily="34" charset="0"/>
                <a:cs typeface="Verdana" pitchFamily="34" charset="0"/>
              </a:rPr>
              <a:t> do banco de dados para validar se os objetos acessados realmente existem. Nesta fase um “*” será expandido pelo nome das colunas, os </a:t>
            </a:r>
            <a:r>
              <a:rPr lang="pt-BR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datatypes</a:t>
            </a:r>
            <a:r>
              <a:rPr lang="pt-BR" dirty="0">
                <a:latin typeface="Verdana" pitchFamily="34" charset="0"/>
                <a:ea typeface="Verdana" pitchFamily="34" charset="0"/>
                <a:cs typeface="Verdana" pitchFamily="34" charset="0"/>
              </a:rPr>
              <a:t> das colunas são carregados, </a:t>
            </a:r>
            <a:r>
              <a:rPr lang="pt-BR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views</a:t>
            </a:r>
            <a:r>
              <a:rPr lang="pt-BR" dirty="0">
                <a:latin typeface="Verdana" pitchFamily="34" charset="0"/>
                <a:ea typeface="Verdana" pitchFamily="34" charset="0"/>
                <a:cs typeface="Verdana" pitchFamily="34" charset="0"/>
              </a:rPr>
              <a:t> são expandidas, um sinônimo é interpretado. </a:t>
            </a:r>
          </a:p>
          <a:p>
            <a:r>
              <a:rPr lang="en-US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Optimize </a:t>
            </a:r>
            <a:r>
              <a:rPr lang="en-US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faz</a:t>
            </a: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 a </a:t>
            </a:r>
            <a:r>
              <a:rPr lang="en-US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mágica</a:t>
            </a: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!</a:t>
            </a:r>
            <a:endParaRPr lang="pt-BR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168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4000" dirty="0"/>
              <a:t>Otimizador de </a:t>
            </a:r>
            <a:r>
              <a:rPr lang="en-US" sz="4000" dirty="0" err="1"/>
              <a:t>Consultas</a:t>
            </a:r>
            <a:endParaRPr lang="en-US" sz="4000" dirty="0"/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7010400" y="6356350"/>
            <a:ext cx="2133600" cy="365125"/>
          </a:xfrm>
        </p:spPr>
        <p:txBody>
          <a:bodyPr/>
          <a:lstStyle/>
          <a:p>
            <a:pPr>
              <a:defRPr/>
            </a:pPr>
            <a:fld id="{252BB619-1403-4088-8881-155B3B7A23F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8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C3A856E-1ACD-4D5D-B388-75DDA1C32191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16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7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93E9B58B-3025-4D00-8F9B-5CE1A3B4CE3F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16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6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5AB0FF6-F850-41BC-802A-1EF86044CC26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16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5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C7C94BDB-C5DB-4F95-A346-BF7E409D4CC8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16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4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E54820FF-DA05-4CA4-B8F6-61129EB6B6C5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16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846173"/>
            <a:ext cx="5567362" cy="4783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tângulo 2"/>
          <p:cNvSpPr/>
          <p:nvPr/>
        </p:nvSpPr>
        <p:spPr>
          <a:xfrm>
            <a:off x="0" y="11430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pt-BR" sz="2000" kern="0" dirty="0">
                <a:solidFill>
                  <a:prstClr val="black"/>
                </a:solidFill>
                <a:latin typeface="Arial"/>
                <a:cs typeface="+mn-cs"/>
              </a:rPr>
              <a:t>Exemplo de um </a:t>
            </a:r>
            <a:r>
              <a:rPr lang="pt-BR" sz="2000" kern="0" dirty="0" err="1">
                <a:solidFill>
                  <a:prstClr val="black"/>
                </a:solidFill>
                <a:latin typeface="Arial"/>
                <a:cs typeface="+mn-cs"/>
              </a:rPr>
              <a:t>QueryTree</a:t>
            </a:r>
            <a:r>
              <a:rPr lang="pt-BR" sz="2000" kern="0" dirty="0">
                <a:solidFill>
                  <a:prstClr val="black"/>
                </a:solidFill>
                <a:latin typeface="Arial"/>
                <a:cs typeface="+mn-cs"/>
              </a:rPr>
              <a:t> gerado após o parse</a:t>
            </a:r>
          </a:p>
        </p:txBody>
      </p:sp>
      <p:sp>
        <p:nvSpPr>
          <p:cNvPr id="14" name="AutoShape 41"/>
          <p:cNvSpPr>
            <a:spLocks noChangeArrowheads="1"/>
          </p:cNvSpPr>
          <p:nvPr/>
        </p:nvSpPr>
        <p:spPr bwMode="auto">
          <a:xfrm>
            <a:off x="92682" y="2133600"/>
            <a:ext cx="5399006" cy="2199459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latin typeface="Courier New"/>
                <a:ea typeface="Calibri"/>
                <a:cs typeface="Times New Roman"/>
              </a:rPr>
              <a:t>SELECT</a:t>
            </a:r>
            <a:r>
              <a:rPr lang="en-US" sz="1400" dirty="0">
                <a:latin typeface="Courier New"/>
                <a:ea typeface="Calibri"/>
                <a:cs typeface="Times New Roman"/>
              </a:rPr>
              <a:t> </a:t>
            </a:r>
            <a:r>
              <a:rPr lang="en-US" sz="1400" dirty="0" err="1">
                <a:latin typeface="Courier New"/>
                <a:ea typeface="Calibri"/>
                <a:cs typeface="Times New Roman"/>
              </a:rPr>
              <a:t>Customers</a:t>
            </a:r>
            <a:r>
              <a:rPr lang="en-US" sz="1400" dirty="0" err="1">
                <a:solidFill>
                  <a:srgbClr val="808080"/>
                </a:solidFill>
                <a:latin typeface="Courier New"/>
                <a:ea typeface="Calibri"/>
                <a:cs typeface="Times New Roman"/>
              </a:rPr>
              <a:t>.</a:t>
            </a:r>
            <a:r>
              <a:rPr lang="en-US" sz="1400" dirty="0" err="1">
                <a:latin typeface="Courier New"/>
                <a:ea typeface="Calibri"/>
                <a:cs typeface="Times New Roman"/>
              </a:rPr>
              <a:t>CompanyName</a:t>
            </a:r>
            <a:r>
              <a:rPr lang="en-US" sz="1400" dirty="0">
                <a:solidFill>
                  <a:srgbClr val="808080"/>
                </a:solidFill>
                <a:latin typeface="Courier New"/>
                <a:ea typeface="Calibri"/>
                <a:cs typeface="Times New Roman"/>
              </a:rPr>
              <a:t>,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solidFill>
                  <a:srgbClr val="808080"/>
                </a:solidFill>
                <a:latin typeface="Courier New"/>
                <a:ea typeface="Calibri"/>
                <a:cs typeface="Times New Roman"/>
              </a:rPr>
              <a:t>       </a:t>
            </a:r>
            <a:r>
              <a:rPr lang="en-US" sz="1400" dirty="0">
                <a:solidFill>
                  <a:srgbClr val="FF00FF"/>
                </a:solidFill>
                <a:latin typeface="Courier New"/>
                <a:ea typeface="Calibri"/>
                <a:cs typeface="Times New Roman"/>
              </a:rPr>
              <a:t>SUM</a:t>
            </a:r>
            <a:r>
              <a:rPr lang="en-US" sz="1400" dirty="0">
                <a:solidFill>
                  <a:srgbClr val="808080"/>
                </a:solidFill>
                <a:latin typeface="Courier New"/>
                <a:ea typeface="Calibri"/>
                <a:cs typeface="Times New Roman"/>
              </a:rPr>
              <a:t>(</a:t>
            </a:r>
            <a:r>
              <a:rPr lang="en-US" sz="1400" dirty="0" err="1">
                <a:latin typeface="Courier New"/>
                <a:ea typeface="Calibri"/>
                <a:cs typeface="Times New Roman"/>
              </a:rPr>
              <a:t>Orders</a:t>
            </a:r>
            <a:r>
              <a:rPr lang="en-US" sz="1400" dirty="0" err="1">
                <a:solidFill>
                  <a:srgbClr val="808080"/>
                </a:solidFill>
                <a:latin typeface="Courier New"/>
                <a:ea typeface="Calibri"/>
                <a:cs typeface="Times New Roman"/>
              </a:rPr>
              <a:t>.</a:t>
            </a:r>
            <a:r>
              <a:rPr lang="en-US" sz="1400" dirty="0" err="1">
                <a:latin typeface="Courier New"/>
                <a:ea typeface="Calibri"/>
                <a:cs typeface="Times New Roman"/>
              </a:rPr>
              <a:t>Value</a:t>
            </a:r>
            <a:r>
              <a:rPr lang="en-US" sz="1400" dirty="0">
                <a:solidFill>
                  <a:srgbClr val="808080"/>
                </a:solidFill>
                <a:latin typeface="Courier New"/>
                <a:ea typeface="Calibri"/>
                <a:cs typeface="Times New Roman"/>
              </a:rPr>
              <a:t>)</a:t>
            </a:r>
            <a:r>
              <a:rPr lang="en-US" sz="1400" dirty="0">
                <a:latin typeface="Courier New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/>
                <a:ea typeface="Calibri"/>
                <a:cs typeface="Times New Roman"/>
              </a:rPr>
              <a:t>AS</a:t>
            </a:r>
            <a:r>
              <a:rPr lang="en-US" sz="1400" dirty="0">
                <a:latin typeface="Courier New"/>
                <a:ea typeface="Calibri"/>
                <a:cs typeface="Times New Roman"/>
              </a:rPr>
              <a:t> Value</a:t>
            </a:r>
            <a:endParaRPr lang="pt-BR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latin typeface="Courier New"/>
                <a:ea typeface="Calibri"/>
                <a:cs typeface="Times New Roman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/>
                <a:ea typeface="Calibri"/>
                <a:cs typeface="Times New Roman"/>
              </a:rPr>
              <a:t>FROM</a:t>
            </a:r>
            <a:r>
              <a:rPr lang="en-US" sz="1400" dirty="0">
                <a:latin typeface="Courier New"/>
                <a:ea typeface="Calibri"/>
                <a:cs typeface="Times New Roman"/>
              </a:rPr>
              <a:t> Orders</a:t>
            </a:r>
            <a:endParaRPr lang="pt-BR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latin typeface="Courier New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/>
                <a:ea typeface="Calibri"/>
                <a:cs typeface="Times New Roman"/>
              </a:rPr>
              <a:t>INNER</a:t>
            </a:r>
            <a:r>
              <a:rPr lang="en-US" sz="1400" dirty="0">
                <a:latin typeface="Courier New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/>
                <a:ea typeface="Calibri"/>
                <a:cs typeface="Times New Roman"/>
              </a:rPr>
              <a:t>JOIN</a:t>
            </a:r>
            <a:r>
              <a:rPr lang="en-US" sz="1400" dirty="0">
                <a:latin typeface="Courier New"/>
                <a:ea typeface="Calibri"/>
                <a:cs typeface="Times New Roman"/>
              </a:rPr>
              <a:t> Customers 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latin typeface="Courier New"/>
                <a:ea typeface="Calibri"/>
                <a:cs typeface="Times New Roman"/>
              </a:rPr>
              <a:t>    ON</a:t>
            </a:r>
            <a:r>
              <a:rPr lang="en-US" sz="1400" dirty="0">
                <a:latin typeface="Courier New"/>
                <a:ea typeface="Calibri"/>
                <a:cs typeface="Times New Roman"/>
              </a:rPr>
              <a:t> </a:t>
            </a:r>
            <a:r>
              <a:rPr lang="en-US" sz="1400" dirty="0" err="1">
                <a:latin typeface="Courier New"/>
                <a:ea typeface="Calibri"/>
                <a:cs typeface="Times New Roman"/>
              </a:rPr>
              <a:t>Orders</a:t>
            </a:r>
            <a:r>
              <a:rPr lang="en-US" sz="1400" dirty="0" err="1">
                <a:solidFill>
                  <a:srgbClr val="808080"/>
                </a:solidFill>
                <a:latin typeface="Courier New"/>
                <a:ea typeface="Calibri"/>
                <a:cs typeface="Times New Roman"/>
              </a:rPr>
              <a:t>.</a:t>
            </a:r>
            <a:r>
              <a:rPr lang="en-US" sz="1400" dirty="0" err="1">
                <a:latin typeface="Courier New"/>
                <a:ea typeface="Calibri"/>
                <a:cs typeface="Times New Roman"/>
              </a:rPr>
              <a:t>CustomerID</a:t>
            </a:r>
            <a:r>
              <a:rPr lang="en-US" sz="1400" dirty="0">
                <a:latin typeface="Courier New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/>
                <a:ea typeface="Calibri"/>
                <a:cs typeface="Times New Roman"/>
              </a:rPr>
              <a:t>=</a:t>
            </a:r>
            <a:r>
              <a:rPr lang="en-US" sz="1400" dirty="0">
                <a:latin typeface="Courier New"/>
                <a:ea typeface="Calibri"/>
                <a:cs typeface="Times New Roman"/>
              </a:rPr>
              <a:t> </a:t>
            </a:r>
            <a:r>
              <a:rPr lang="en-US" sz="1400" dirty="0" err="1">
                <a:latin typeface="Courier New"/>
                <a:ea typeface="Calibri"/>
                <a:cs typeface="Times New Roman"/>
              </a:rPr>
              <a:t>Customers</a:t>
            </a:r>
            <a:r>
              <a:rPr lang="en-US" sz="1400" dirty="0" err="1">
                <a:solidFill>
                  <a:srgbClr val="808080"/>
                </a:solidFill>
                <a:latin typeface="Courier New"/>
                <a:ea typeface="Calibri"/>
                <a:cs typeface="Times New Roman"/>
              </a:rPr>
              <a:t>.</a:t>
            </a:r>
            <a:r>
              <a:rPr lang="en-US" sz="1400" dirty="0" err="1">
                <a:latin typeface="Courier New"/>
                <a:ea typeface="Calibri"/>
                <a:cs typeface="Times New Roman"/>
              </a:rPr>
              <a:t>CustomerID</a:t>
            </a:r>
            <a:endParaRPr lang="pt-BR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latin typeface="Courier New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/>
                <a:ea typeface="Calibri"/>
                <a:cs typeface="Times New Roman"/>
              </a:rPr>
              <a:t>WHERE</a:t>
            </a:r>
            <a:r>
              <a:rPr lang="en-US" sz="1400" dirty="0">
                <a:latin typeface="Courier New"/>
                <a:ea typeface="Calibri"/>
                <a:cs typeface="Times New Roman"/>
              </a:rPr>
              <a:t> </a:t>
            </a:r>
            <a:r>
              <a:rPr lang="en-US" sz="1400" dirty="0" err="1">
                <a:latin typeface="Courier New"/>
                <a:ea typeface="Calibri"/>
                <a:cs typeface="Times New Roman"/>
              </a:rPr>
              <a:t>Orders</a:t>
            </a:r>
            <a:r>
              <a:rPr lang="en-US" sz="1400" dirty="0" err="1">
                <a:solidFill>
                  <a:srgbClr val="808080"/>
                </a:solidFill>
                <a:latin typeface="Courier New"/>
                <a:ea typeface="Calibri"/>
                <a:cs typeface="Times New Roman"/>
              </a:rPr>
              <a:t>.</a:t>
            </a:r>
            <a:r>
              <a:rPr lang="en-US" sz="1400" dirty="0" err="1">
                <a:latin typeface="Courier New"/>
                <a:ea typeface="Calibri"/>
                <a:cs typeface="Times New Roman"/>
              </a:rPr>
              <a:t>OrderDate</a:t>
            </a:r>
            <a:r>
              <a:rPr lang="en-US" sz="1400" dirty="0">
                <a:latin typeface="Courier New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/>
                <a:ea typeface="Calibri"/>
                <a:cs typeface="Times New Roman"/>
              </a:rPr>
              <a:t>&lt;</a:t>
            </a:r>
            <a:r>
              <a:rPr lang="en-US" sz="1400" dirty="0">
                <a:latin typeface="Courier New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urier New"/>
                <a:ea typeface="Calibri"/>
                <a:cs typeface="Times New Roman"/>
              </a:rPr>
              <a:t>'19960801'</a:t>
            </a:r>
            <a:endParaRPr lang="pt-BR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1400" dirty="0">
                <a:latin typeface="Courier New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/>
                <a:ea typeface="Calibri"/>
                <a:cs typeface="Times New Roman"/>
              </a:rPr>
              <a:t>GROUP</a:t>
            </a:r>
            <a:r>
              <a:rPr lang="en-US" sz="1400" dirty="0">
                <a:latin typeface="Courier New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/>
                <a:ea typeface="Calibri"/>
                <a:cs typeface="Times New Roman"/>
              </a:rPr>
              <a:t>BY</a:t>
            </a:r>
            <a:r>
              <a:rPr lang="en-US" sz="1400" dirty="0">
                <a:latin typeface="Courier New"/>
                <a:ea typeface="Calibri"/>
                <a:cs typeface="Times New Roman"/>
              </a:rPr>
              <a:t> </a:t>
            </a:r>
            <a:r>
              <a:rPr lang="en-US" sz="1400" dirty="0" err="1">
                <a:latin typeface="Courier New"/>
                <a:ea typeface="Calibri"/>
                <a:cs typeface="Times New Roman"/>
              </a:rPr>
              <a:t>Customers</a:t>
            </a:r>
            <a:r>
              <a:rPr lang="en-US" sz="1400" dirty="0" err="1">
                <a:solidFill>
                  <a:srgbClr val="808080"/>
                </a:solidFill>
                <a:latin typeface="Courier New"/>
                <a:ea typeface="Calibri"/>
                <a:cs typeface="Times New Roman"/>
              </a:rPr>
              <a:t>.</a:t>
            </a:r>
            <a:r>
              <a:rPr lang="en-US" sz="1400" dirty="0" err="1">
                <a:latin typeface="Courier New"/>
                <a:ea typeface="Calibri"/>
                <a:cs typeface="Times New Roman"/>
              </a:rPr>
              <a:t>CompanyName</a:t>
            </a:r>
            <a:endParaRPr lang="pt-BR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400" dirty="0">
                <a:latin typeface="Courier New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/>
                <a:ea typeface="Calibri"/>
                <a:cs typeface="Times New Roman"/>
              </a:rPr>
              <a:t>ORDER</a:t>
            </a:r>
            <a:r>
              <a:rPr lang="en-US" sz="1400" dirty="0">
                <a:latin typeface="Courier New"/>
                <a:ea typeface="Calibri"/>
                <a:cs typeface="Times New Roman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/>
                <a:ea typeface="Calibri"/>
                <a:cs typeface="Times New Roman"/>
              </a:rPr>
              <a:t>BY</a:t>
            </a:r>
            <a:r>
              <a:rPr lang="en-US" sz="1400" dirty="0">
                <a:latin typeface="Courier New"/>
                <a:ea typeface="Calibri"/>
                <a:cs typeface="Times New Roman"/>
              </a:rPr>
              <a:t> </a:t>
            </a:r>
            <a:r>
              <a:rPr lang="en-US" sz="1400" dirty="0" err="1">
                <a:latin typeface="Courier New"/>
                <a:ea typeface="Calibri"/>
                <a:cs typeface="Times New Roman"/>
              </a:rPr>
              <a:t>Customers</a:t>
            </a:r>
            <a:r>
              <a:rPr lang="en-US" sz="1400" dirty="0" err="1">
                <a:solidFill>
                  <a:srgbClr val="808080"/>
                </a:solidFill>
                <a:latin typeface="Courier New"/>
                <a:ea typeface="Calibri"/>
                <a:cs typeface="Times New Roman"/>
              </a:rPr>
              <a:t>.</a:t>
            </a:r>
            <a:r>
              <a:rPr lang="en-US" sz="1400" dirty="0" err="1">
                <a:latin typeface="Courier New"/>
                <a:ea typeface="Calibri"/>
                <a:cs typeface="Times New Roman"/>
              </a:rPr>
              <a:t>CompanyName</a:t>
            </a:r>
            <a:endParaRPr lang="pt-BR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42057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4000" dirty="0"/>
              <a:t>Otimizador de </a:t>
            </a:r>
            <a:r>
              <a:rPr lang="en-US" sz="4000" dirty="0" err="1"/>
              <a:t>Consultas</a:t>
            </a:r>
            <a:endParaRPr lang="en-US" sz="4000" dirty="0"/>
          </a:p>
        </p:txBody>
      </p:sp>
      <p:sp>
        <p:nvSpPr>
          <p:cNvPr id="8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C3A856E-1ACD-4D5D-B388-75DDA1C32191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17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7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93E9B58B-3025-4D00-8F9B-5CE1A3B4CE3F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17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6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5AB0FF6-F850-41BC-802A-1EF86044CC26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17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5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C7C94BDB-C5DB-4F95-A346-BF7E409D4CC8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17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4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E54820FF-DA05-4CA4-B8F6-61129EB6B6C5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17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11" name="AutoShape 41"/>
          <p:cNvSpPr>
            <a:spLocks noChangeArrowheads="1"/>
          </p:cNvSpPr>
          <p:nvPr/>
        </p:nvSpPr>
        <p:spPr bwMode="auto">
          <a:xfrm>
            <a:off x="220102" y="1828801"/>
            <a:ext cx="5086108" cy="1219200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urier New"/>
                <a:ea typeface="Calibri"/>
                <a:cs typeface="Times New Roman"/>
              </a:rPr>
              <a:t>SELECT</a:t>
            </a:r>
            <a:r>
              <a:rPr lang="en-US" dirty="0">
                <a:latin typeface="Courier New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808080"/>
                </a:solidFill>
                <a:latin typeface="Courier New"/>
                <a:ea typeface="Calibri"/>
                <a:cs typeface="Times New Roman"/>
              </a:rPr>
              <a:t>*</a:t>
            </a:r>
            <a:r>
              <a:rPr lang="en-US" dirty="0">
                <a:latin typeface="Courier New"/>
                <a:ea typeface="Calibri"/>
                <a:cs typeface="Times New Roman"/>
              </a:rPr>
              <a:t> </a:t>
            </a:r>
            <a:endParaRPr lang="pt-BR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latin typeface="Courier New"/>
                <a:ea typeface="Calibri"/>
                <a:cs typeface="Times New Roman"/>
              </a:rPr>
              <a:t>  </a:t>
            </a:r>
            <a:r>
              <a:rPr lang="en-US" dirty="0">
                <a:solidFill>
                  <a:srgbClr val="0000FF"/>
                </a:solidFill>
                <a:latin typeface="Courier New"/>
                <a:ea typeface="Calibri"/>
                <a:cs typeface="Times New Roman"/>
              </a:rPr>
              <a:t>FROM</a:t>
            </a:r>
            <a:r>
              <a:rPr lang="en-US" dirty="0">
                <a:latin typeface="Courier New"/>
                <a:ea typeface="Calibri"/>
                <a:cs typeface="Times New Roman"/>
              </a:rPr>
              <a:t> Orders</a:t>
            </a:r>
            <a:endParaRPr lang="pt-BR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dirty="0">
                <a:latin typeface="Courier New"/>
                <a:ea typeface="Calibri"/>
                <a:cs typeface="Times New Roman"/>
              </a:rPr>
              <a:t> </a:t>
            </a:r>
            <a:r>
              <a:rPr lang="en-US" dirty="0">
                <a:solidFill>
                  <a:srgbClr val="0000FF"/>
                </a:solidFill>
                <a:latin typeface="Courier New"/>
                <a:ea typeface="Calibri"/>
                <a:cs typeface="Times New Roman"/>
              </a:rPr>
              <a:t>WHERE</a:t>
            </a:r>
            <a:r>
              <a:rPr lang="en-US" dirty="0">
                <a:latin typeface="Courier New"/>
                <a:ea typeface="Calibri"/>
                <a:cs typeface="Times New Roman"/>
              </a:rPr>
              <a:t> CustomerID </a:t>
            </a:r>
            <a:r>
              <a:rPr lang="en-US" dirty="0">
                <a:solidFill>
                  <a:srgbClr val="808080"/>
                </a:solidFill>
                <a:latin typeface="Courier New"/>
                <a:ea typeface="Calibri"/>
                <a:cs typeface="Times New Roman"/>
              </a:rPr>
              <a:t>BETWEEN</a:t>
            </a:r>
            <a:r>
              <a:rPr lang="en-US" dirty="0">
                <a:latin typeface="Courier New"/>
                <a:ea typeface="Calibri"/>
                <a:cs typeface="Times New Roman"/>
              </a:rPr>
              <a:t> 10 </a:t>
            </a:r>
            <a:r>
              <a:rPr lang="en-US" dirty="0">
                <a:solidFill>
                  <a:srgbClr val="808080"/>
                </a:solidFill>
                <a:latin typeface="Courier New"/>
                <a:ea typeface="Calibri"/>
                <a:cs typeface="Times New Roman"/>
              </a:rPr>
              <a:t>AND</a:t>
            </a:r>
            <a:r>
              <a:rPr lang="en-US" dirty="0">
                <a:latin typeface="Courier New"/>
                <a:ea typeface="Calibri"/>
                <a:cs typeface="Times New Roman"/>
              </a:rPr>
              <a:t> 5</a:t>
            </a:r>
            <a:endParaRPr lang="pt-BR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0" y="11430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pt-BR" sz="2000" kern="0" dirty="0">
                <a:solidFill>
                  <a:prstClr val="black"/>
                </a:solidFill>
                <a:latin typeface="Arial"/>
                <a:cs typeface="+mn-cs"/>
              </a:rPr>
              <a:t>Exemplo simplification</a:t>
            </a:r>
          </a:p>
        </p:txBody>
      </p:sp>
      <p:pic>
        <p:nvPicPr>
          <p:cNvPr id="13" name="Imagem 12"/>
          <p:cNvPicPr/>
          <p:nvPr/>
        </p:nvPicPr>
        <p:blipFill>
          <a:blip r:embed="rId2"/>
          <a:stretch>
            <a:fillRect/>
          </a:stretch>
        </p:blipFill>
        <p:spPr>
          <a:xfrm>
            <a:off x="5562600" y="1880779"/>
            <a:ext cx="3348038" cy="1047750"/>
          </a:xfrm>
          <a:prstGeom prst="rect">
            <a:avLst/>
          </a:prstGeom>
        </p:spPr>
      </p:pic>
      <p:sp>
        <p:nvSpPr>
          <p:cNvPr id="14" name="AutoShape 41"/>
          <p:cNvSpPr>
            <a:spLocks noChangeArrowheads="1"/>
          </p:cNvSpPr>
          <p:nvPr/>
        </p:nvSpPr>
        <p:spPr bwMode="auto">
          <a:xfrm>
            <a:off x="95597" y="3941565"/>
            <a:ext cx="5086108" cy="1219200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dirty="0">
                <a:solidFill>
                  <a:srgbClr val="0000FF"/>
                </a:solidFill>
                <a:latin typeface="Courier New"/>
                <a:ea typeface="Calibri"/>
                <a:cs typeface="Times New Roman"/>
              </a:rPr>
              <a:t>DECLARE</a:t>
            </a:r>
            <a:r>
              <a:rPr lang="en-US" dirty="0">
                <a:latin typeface="Courier New"/>
                <a:ea typeface="Calibri"/>
                <a:cs typeface="Times New Roman"/>
              </a:rPr>
              <a:t> @t1 </a:t>
            </a:r>
            <a:r>
              <a:rPr lang="en-US" dirty="0">
                <a:solidFill>
                  <a:srgbClr val="0000FF"/>
                </a:solidFill>
                <a:latin typeface="Courier New"/>
                <a:ea typeface="Calibri"/>
                <a:cs typeface="Times New Roman"/>
              </a:rPr>
              <a:t>TABLE </a:t>
            </a:r>
            <a:r>
              <a:rPr lang="en-US" dirty="0">
                <a:solidFill>
                  <a:srgbClr val="808080"/>
                </a:solidFill>
                <a:latin typeface="Courier New"/>
                <a:ea typeface="Calibri"/>
                <a:cs typeface="Times New Roman"/>
              </a:rPr>
              <a:t>(</a:t>
            </a:r>
            <a:r>
              <a:rPr lang="en-US" dirty="0">
                <a:latin typeface="Courier New"/>
                <a:ea typeface="Calibri"/>
                <a:cs typeface="Times New Roman"/>
              </a:rPr>
              <a:t>id </a:t>
            </a:r>
            <a:r>
              <a:rPr lang="en-US" dirty="0">
                <a:solidFill>
                  <a:srgbClr val="0000FF"/>
                </a:solidFill>
                <a:latin typeface="Courier New"/>
                <a:ea typeface="Calibri"/>
                <a:cs typeface="Times New Roman"/>
              </a:rPr>
              <a:t>Integer</a:t>
            </a:r>
            <a:r>
              <a:rPr lang="en-US" dirty="0">
                <a:solidFill>
                  <a:srgbClr val="808080"/>
                </a:solidFill>
                <a:latin typeface="Courier New"/>
                <a:ea typeface="Calibri"/>
                <a:cs typeface="Times New Roman"/>
              </a:rPr>
              <a:t>)</a:t>
            </a:r>
            <a:endParaRPr lang="pt-BR" sz="2400" dirty="0">
              <a:latin typeface="Calibri"/>
              <a:ea typeface="Calibri"/>
              <a:cs typeface="Times New Roman"/>
            </a:endParaRP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dirty="0">
                <a:solidFill>
                  <a:srgbClr val="0000FF"/>
                </a:solidFill>
                <a:latin typeface="Courier New"/>
                <a:ea typeface="Calibri"/>
                <a:cs typeface="Times New Roman"/>
              </a:rPr>
              <a:t>SELECT</a:t>
            </a:r>
            <a:r>
              <a:rPr lang="pt-BR" dirty="0">
                <a:latin typeface="Courier New"/>
                <a:ea typeface="Calibri"/>
                <a:cs typeface="Times New Roman"/>
              </a:rPr>
              <a:t> </a:t>
            </a:r>
            <a:r>
              <a:rPr lang="pt-BR" dirty="0">
                <a:solidFill>
                  <a:srgbClr val="808080"/>
                </a:solidFill>
                <a:latin typeface="Courier New"/>
                <a:ea typeface="Calibri"/>
                <a:cs typeface="Times New Roman"/>
              </a:rPr>
              <a:t>*</a:t>
            </a:r>
            <a:r>
              <a:rPr lang="pt-BR" dirty="0">
                <a:latin typeface="Courier New"/>
                <a:ea typeface="Calibri"/>
                <a:cs typeface="Times New Roman"/>
              </a:rPr>
              <a:t> </a:t>
            </a:r>
            <a:r>
              <a:rPr lang="pt-BR" dirty="0">
                <a:solidFill>
                  <a:srgbClr val="0000FF"/>
                </a:solidFill>
                <a:latin typeface="Courier New"/>
                <a:ea typeface="Calibri"/>
                <a:cs typeface="Times New Roman"/>
              </a:rPr>
              <a:t>FROM</a:t>
            </a:r>
            <a:r>
              <a:rPr lang="pt-BR" dirty="0">
                <a:latin typeface="Courier New"/>
                <a:ea typeface="Calibri"/>
                <a:cs typeface="Times New Roman"/>
              </a:rPr>
              <a:t> @t1</a:t>
            </a:r>
            <a:endParaRPr lang="pt-BR" sz="2400" dirty="0">
              <a:effectLst/>
              <a:latin typeface="Calibri"/>
              <a:ea typeface="Calibri"/>
              <a:cs typeface="Times New Roman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-124505" y="3255764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20000"/>
              </a:spcBef>
            </a:pPr>
            <a:r>
              <a:rPr lang="pt-BR" sz="2000" kern="0" dirty="0">
                <a:solidFill>
                  <a:prstClr val="black"/>
                </a:solidFill>
                <a:latin typeface="Arial"/>
                <a:cs typeface="+mn-cs"/>
              </a:rPr>
              <a:t>Exemplo trivial plan</a:t>
            </a:r>
          </a:p>
        </p:txBody>
      </p:sp>
      <p:pic>
        <p:nvPicPr>
          <p:cNvPr id="17" name="Imagem 16"/>
          <p:cNvPicPr/>
          <p:nvPr/>
        </p:nvPicPr>
        <p:blipFill>
          <a:blip r:embed="rId3"/>
          <a:stretch>
            <a:fillRect/>
          </a:stretch>
        </p:blipFill>
        <p:spPr>
          <a:xfrm>
            <a:off x="5574724" y="3824898"/>
            <a:ext cx="4033839" cy="152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54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4000" dirty="0"/>
              <a:t>Otimizador de </a:t>
            </a:r>
            <a:r>
              <a:rPr lang="en-US" sz="4000" dirty="0" err="1"/>
              <a:t>Consultas</a:t>
            </a:r>
            <a:endParaRPr lang="en-US" sz="4000" dirty="0"/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C3A856E-1ACD-4D5D-B388-75DDA1C32191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7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93E9B58B-3025-4D00-8F9B-5CE1A3B4CE3F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6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5AB0FF6-F850-41BC-802A-1EF86044CC26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5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C7C94BDB-C5DB-4F95-A346-BF7E409D4CC8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4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E54820FF-DA05-4CA4-B8F6-61129EB6B6C5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18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42999"/>
            <a:ext cx="8686800" cy="4699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77851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sz="4000" dirty="0" err="1"/>
              <a:t>Visualizando</a:t>
            </a:r>
            <a:r>
              <a:rPr lang="en-US" sz="4000" dirty="0"/>
              <a:t> um </a:t>
            </a:r>
            <a:r>
              <a:rPr lang="en-US" sz="4000" dirty="0" err="1"/>
              <a:t>plano</a:t>
            </a:r>
            <a:r>
              <a:rPr lang="en-US" sz="4000" dirty="0"/>
              <a:t> de </a:t>
            </a:r>
            <a:r>
              <a:rPr lang="en-US" sz="4000" dirty="0" err="1"/>
              <a:t>execução</a:t>
            </a:r>
            <a:endParaRPr lang="en-US" sz="4000" dirty="0"/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C3A856E-1ACD-4D5D-B388-75DDA1C32191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7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93E9B58B-3025-4D00-8F9B-5CE1A3B4CE3F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6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5AB0FF6-F850-41BC-802A-1EF86044CC26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5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C7C94BDB-C5DB-4F95-A346-BF7E409D4CC8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4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E54820FF-DA05-4CA4-B8F6-61129EB6B6C5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19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18" name="AutoShape 41"/>
          <p:cNvSpPr>
            <a:spLocks noChangeArrowheads="1"/>
          </p:cNvSpPr>
          <p:nvPr/>
        </p:nvSpPr>
        <p:spPr bwMode="auto">
          <a:xfrm>
            <a:off x="152400" y="1147268"/>
            <a:ext cx="5562600" cy="1967407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sz="1600" dirty="0">
                <a:solidFill>
                  <a:srgbClr val="0000FF"/>
                </a:solidFill>
              </a:rPr>
              <a:t>SELECT</a:t>
            </a:r>
            <a:r>
              <a:rPr lang="pt-BR" sz="1600" dirty="0">
                <a:solidFill>
                  <a:prstClr val="black"/>
                </a:solidFill>
              </a:rPr>
              <a:t> </a:t>
            </a:r>
            <a:r>
              <a:rPr lang="pt-BR" sz="1600" dirty="0">
                <a:solidFill>
                  <a:srgbClr val="808080"/>
                </a:solidFill>
              </a:rPr>
              <a:t>*</a:t>
            </a:r>
            <a:r>
              <a:rPr lang="pt-BR" sz="1600" dirty="0">
                <a:solidFill>
                  <a:prstClr val="black"/>
                </a:solidFill>
              </a:rPr>
              <a:t> </a:t>
            </a:r>
            <a:r>
              <a:rPr lang="pt-BR" sz="1600" dirty="0">
                <a:solidFill>
                  <a:srgbClr val="0000FF"/>
                </a:solidFill>
              </a:rPr>
              <a:t>FROM</a:t>
            </a:r>
            <a:r>
              <a:rPr lang="pt-BR" sz="1600" dirty="0">
                <a:solidFill>
                  <a:prstClr val="black"/>
                </a:solidFill>
              </a:rPr>
              <a:t> </a:t>
            </a:r>
            <a:r>
              <a:rPr lang="pt-BR" sz="1600" dirty="0" err="1">
                <a:solidFill>
                  <a:prstClr val="black"/>
                </a:solidFill>
              </a:rPr>
              <a:t>Orders</a:t>
            </a:r>
            <a:endParaRPr lang="pt-BR" sz="1600" dirty="0">
              <a:solidFill>
                <a:prstClr val="black"/>
              </a:solidFill>
            </a:endParaRPr>
          </a:p>
          <a:p>
            <a:r>
              <a:rPr lang="pt-BR" sz="1600" dirty="0">
                <a:solidFill>
                  <a:prstClr val="black"/>
                </a:solidFill>
              </a:rPr>
              <a:t> </a:t>
            </a:r>
            <a:r>
              <a:rPr lang="pt-BR" sz="1600" dirty="0">
                <a:solidFill>
                  <a:srgbClr val="808080"/>
                </a:solidFill>
              </a:rPr>
              <a:t>INNER</a:t>
            </a:r>
            <a:r>
              <a:rPr lang="pt-BR" sz="1600" dirty="0">
                <a:solidFill>
                  <a:prstClr val="black"/>
                </a:solidFill>
              </a:rPr>
              <a:t> </a:t>
            </a:r>
            <a:r>
              <a:rPr lang="pt-BR" sz="1600" dirty="0">
                <a:solidFill>
                  <a:srgbClr val="808080"/>
                </a:solidFill>
              </a:rPr>
              <a:t>JOIN</a:t>
            </a:r>
            <a:r>
              <a:rPr lang="pt-BR" sz="1600" dirty="0">
                <a:solidFill>
                  <a:prstClr val="black"/>
                </a:solidFill>
              </a:rPr>
              <a:t> </a:t>
            </a:r>
            <a:r>
              <a:rPr lang="pt-BR" sz="1600" dirty="0" err="1">
                <a:solidFill>
                  <a:prstClr val="black"/>
                </a:solidFill>
              </a:rPr>
              <a:t>Order_Details</a:t>
            </a:r>
            <a:endParaRPr lang="pt-BR" sz="1600" dirty="0">
              <a:solidFill>
                <a:prstClr val="black"/>
              </a:solidFill>
            </a:endParaRPr>
          </a:p>
          <a:p>
            <a:r>
              <a:rPr lang="pt-BR" sz="1600" dirty="0">
                <a:solidFill>
                  <a:prstClr val="black"/>
                </a:solidFill>
              </a:rPr>
              <a:t>    </a:t>
            </a:r>
            <a:r>
              <a:rPr lang="pt-BR" sz="1600" dirty="0">
                <a:solidFill>
                  <a:srgbClr val="0000FF"/>
                </a:solidFill>
              </a:rPr>
              <a:t>ON</a:t>
            </a:r>
            <a:r>
              <a:rPr lang="pt-BR" sz="1600" dirty="0">
                <a:solidFill>
                  <a:prstClr val="black"/>
                </a:solidFill>
              </a:rPr>
              <a:t> </a:t>
            </a:r>
            <a:r>
              <a:rPr lang="pt-BR" sz="1600" dirty="0" err="1">
                <a:solidFill>
                  <a:prstClr val="black"/>
                </a:solidFill>
              </a:rPr>
              <a:t>Orders</a:t>
            </a:r>
            <a:r>
              <a:rPr lang="pt-BR" sz="1600" dirty="0" err="1">
                <a:solidFill>
                  <a:srgbClr val="808080"/>
                </a:solidFill>
              </a:rPr>
              <a:t>.</a:t>
            </a:r>
            <a:r>
              <a:rPr lang="pt-BR" sz="1600" dirty="0" err="1">
                <a:solidFill>
                  <a:prstClr val="black"/>
                </a:solidFill>
              </a:rPr>
              <a:t>OrderID</a:t>
            </a:r>
            <a:r>
              <a:rPr lang="pt-BR" sz="1600" dirty="0">
                <a:solidFill>
                  <a:prstClr val="black"/>
                </a:solidFill>
              </a:rPr>
              <a:t> </a:t>
            </a:r>
            <a:r>
              <a:rPr lang="pt-BR" sz="1600" dirty="0">
                <a:solidFill>
                  <a:srgbClr val="808080"/>
                </a:solidFill>
              </a:rPr>
              <a:t>=</a:t>
            </a:r>
            <a:r>
              <a:rPr lang="pt-BR" sz="1600" dirty="0">
                <a:solidFill>
                  <a:prstClr val="black"/>
                </a:solidFill>
              </a:rPr>
              <a:t> </a:t>
            </a:r>
            <a:r>
              <a:rPr lang="pt-BR" sz="1600" dirty="0" err="1">
                <a:solidFill>
                  <a:prstClr val="black"/>
                </a:solidFill>
              </a:rPr>
              <a:t>Order_Details</a:t>
            </a:r>
            <a:r>
              <a:rPr lang="pt-BR" sz="1600" dirty="0" err="1">
                <a:solidFill>
                  <a:srgbClr val="808080"/>
                </a:solidFill>
              </a:rPr>
              <a:t>.</a:t>
            </a:r>
            <a:r>
              <a:rPr lang="pt-BR" sz="1600" dirty="0" err="1">
                <a:solidFill>
                  <a:prstClr val="black"/>
                </a:solidFill>
              </a:rPr>
              <a:t>OrderID</a:t>
            </a:r>
            <a:endParaRPr lang="pt-BR" sz="1600" dirty="0">
              <a:solidFill>
                <a:prstClr val="black"/>
              </a:solidFill>
            </a:endParaRPr>
          </a:p>
          <a:p>
            <a:r>
              <a:rPr lang="pt-BR" sz="1600" dirty="0">
                <a:solidFill>
                  <a:prstClr val="black"/>
                </a:solidFill>
              </a:rPr>
              <a:t> </a:t>
            </a:r>
            <a:r>
              <a:rPr lang="pt-BR" sz="1600" dirty="0">
                <a:solidFill>
                  <a:srgbClr val="808080"/>
                </a:solidFill>
              </a:rPr>
              <a:t>INNER</a:t>
            </a:r>
            <a:r>
              <a:rPr lang="pt-BR" sz="1600" dirty="0">
                <a:solidFill>
                  <a:prstClr val="black"/>
                </a:solidFill>
              </a:rPr>
              <a:t> </a:t>
            </a:r>
            <a:r>
              <a:rPr lang="pt-BR" sz="1600" dirty="0">
                <a:solidFill>
                  <a:srgbClr val="808080"/>
                </a:solidFill>
              </a:rPr>
              <a:t>JOIN</a:t>
            </a:r>
            <a:r>
              <a:rPr lang="pt-BR" sz="1600" dirty="0">
                <a:solidFill>
                  <a:prstClr val="black"/>
                </a:solidFill>
              </a:rPr>
              <a:t> </a:t>
            </a:r>
            <a:r>
              <a:rPr lang="pt-BR" sz="1600" dirty="0" err="1">
                <a:solidFill>
                  <a:prstClr val="black"/>
                </a:solidFill>
              </a:rPr>
              <a:t>Customers</a:t>
            </a:r>
            <a:endParaRPr lang="pt-BR" sz="1600" dirty="0">
              <a:solidFill>
                <a:prstClr val="black"/>
              </a:solidFill>
            </a:endParaRPr>
          </a:p>
          <a:p>
            <a:r>
              <a:rPr lang="pt-BR" sz="1600" dirty="0">
                <a:solidFill>
                  <a:prstClr val="black"/>
                </a:solidFill>
              </a:rPr>
              <a:t>    </a:t>
            </a:r>
            <a:r>
              <a:rPr lang="pt-BR" sz="1600" dirty="0">
                <a:solidFill>
                  <a:srgbClr val="0000FF"/>
                </a:solidFill>
              </a:rPr>
              <a:t>ON</a:t>
            </a:r>
            <a:r>
              <a:rPr lang="pt-BR" sz="1600" dirty="0">
                <a:solidFill>
                  <a:prstClr val="black"/>
                </a:solidFill>
              </a:rPr>
              <a:t> </a:t>
            </a:r>
            <a:r>
              <a:rPr lang="pt-BR" sz="1600" dirty="0" err="1">
                <a:solidFill>
                  <a:prstClr val="black"/>
                </a:solidFill>
              </a:rPr>
              <a:t>Orders</a:t>
            </a:r>
            <a:r>
              <a:rPr lang="pt-BR" sz="1600" dirty="0" err="1">
                <a:solidFill>
                  <a:srgbClr val="808080"/>
                </a:solidFill>
              </a:rPr>
              <a:t>.</a:t>
            </a:r>
            <a:r>
              <a:rPr lang="pt-BR" sz="1600" dirty="0" err="1">
                <a:solidFill>
                  <a:prstClr val="black"/>
                </a:solidFill>
              </a:rPr>
              <a:t>CustomerID</a:t>
            </a:r>
            <a:r>
              <a:rPr lang="pt-BR" sz="1600" dirty="0">
                <a:solidFill>
                  <a:prstClr val="black"/>
                </a:solidFill>
              </a:rPr>
              <a:t> </a:t>
            </a:r>
            <a:r>
              <a:rPr lang="pt-BR" sz="1600" dirty="0">
                <a:solidFill>
                  <a:srgbClr val="808080"/>
                </a:solidFill>
              </a:rPr>
              <a:t>=</a:t>
            </a:r>
            <a:r>
              <a:rPr lang="pt-BR" sz="1600" dirty="0">
                <a:solidFill>
                  <a:prstClr val="black"/>
                </a:solidFill>
              </a:rPr>
              <a:t> </a:t>
            </a:r>
            <a:r>
              <a:rPr lang="pt-BR" sz="1600" dirty="0" err="1">
                <a:solidFill>
                  <a:prstClr val="black"/>
                </a:solidFill>
              </a:rPr>
              <a:t>Customers</a:t>
            </a:r>
            <a:r>
              <a:rPr lang="pt-BR" sz="1600" dirty="0" err="1">
                <a:solidFill>
                  <a:srgbClr val="808080"/>
                </a:solidFill>
              </a:rPr>
              <a:t>.</a:t>
            </a:r>
            <a:r>
              <a:rPr lang="pt-BR" sz="1600" dirty="0" err="1">
                <a:solidFill>
                  <a:prstClr val="black"/>
                </a:solidFill>
              </a:rPr>
              <a:t>CustomerID</a:t>
            </a:r>
            <a:endParaRPr lang="pt-BR" sz="1600" dirty="0">
              <a:solidFill>
                <a:prstClr val="black"/>
              </a:solidFill>
            </a:endParaRPr>
          </a:p>
          <a:p>
            <a:r>
              <a:rPr lang="pt-BR" sz="1600" dirty="0">
                <a:solidFill>
                  <a:prstClr val="black"/>
                </a:solidFill>
              </a:rPr>
              <a:t> </a:t>
            </a:r>
            <a:r>
              <a:rPr lang="pt-BR" sz="1600" dirty="0">
                <a:solidFill>
                  <a:srgbClr val="808080"/>
                </a:solidFill>
              </a:rPr>
              <a:t>INNER</a:t>
            </a:r>
            <a:r>
              <a:rPr lang="pt-BR" sz="1600" dirty="0">
                <a:solidFill>
                  <a:prstClr val="black"/>
                </a:solidFill>
              </a:rPr>
              <a:t> </a:t>
            </a:r>
            <a:r>
              <a:rPr lang="pt-BR" sz="1600" dirty="0">
                <a:solidFill>
                  <a:srgbClr val="808080"/>
                </a:solidFill>
              </a:rPr>
              <a:t>JOIN</a:t>
            </a:r>
            <a:r>
              <a:rPr lang="pt-BR" sz="1600" dirty="0">
                <a:solidFill>
                  <a:prstClr val="black"/>
                </a:solidFill>
              </a:rPr>
              <a:t> </a:t>
            </a:r>
            <a:r>
              <a:rPr lang="pt-BR" sz="1600" dirty="0" err="1">
                <a:solidFill>
                  <a:prstClr val="black"/>
                </a:solidFill>
              </a:rPr>
              <a:t>Products</a:t>
            </a:r>
            <a:endParaRPr lang="pt-BR" sz="1600" dirty="0">
              <a:solidFill>
                <a:prstClr val="black"/>
              </a:solidFill>
            </a:endParaRPr>
          </a:p>
          <a:p>
            <a:r>
              <a:rPr lang="pt-BR" sz="1600" dirty="0">
                <a:solidFill>
                  <a:prstClr val="black"/>
                </a:solidFill>
              </a:rPr>
              <a:t>    </a:t>
            </a:r>
            <a:r>
              <a:rPr lang="pt-BR" sz="1600" dirty="0">
                <a:solidFill>
                  <a:srgbClr val="0000FF"/>
                </a:solidFill>
              </a:rPr>
              <a:t>ON</a:t>
            </a:r>
            <a:r>
              <a:rPr lang="pt-BR" sz="1600" dirty="0">
                <a:solidFill>
                  <a:prstClr val="black"/>
                </a:solidFill>
              </a:rPr>
              <a:t> </a:t>
            </a:r>
            <a:r>
              <a:rPr lang="pt-BR" sz="1600" dirty="0" err="1">
                <a:solidFill>
                  <a:prstClr val="black"/>
                </a:solidFill>
              </a:rPr>
              <a:t>Products</a:t>
            </a:r>
            <a:r>
              <a:rPr lang="pt-BR" sz="1600" dirty="0" err="1">
                <a:solidFill>
                  <a:srgbClr val="808080"/>
                </a:solidFill>
              </a:rPr>
              <a:t>.</a:t>
            </a:r>
            <a:r>
              <a:rPr lang="pt-BR" sz="1600" dirty="0" err="1">
                <a:solidFill>
                  <a:prstClr val="black"/>
                </a:solidFill>
              </a:rPr>
              <a:t>ProductID</a:t>
            </a:r>
            <a:r>
              <a:rPr lang="pt-BR" sz="1600" dirty="0">
                <a:solidFill>
                  <a:prstClr val="black"/>
                </a:solidFill>
              </a:rPr>
              <a:t> </a:t>
            </a:r>
            <a:r>
              <a:rPr lang="pt-BR" sz="1600" dirty="0">
                <a:solidFill>
                  <a:srgbClr val="808080"/>
                </a:solidFill>
              </a:rPr>
              <a:t>=</a:t>
            </a:r>
            <a:r>
              <a:rPr lang="pt-BR" sz="1600" dirty="0">
                <a:solidFill>
                  <a:prstClr val="black"/>
                </a:solidFill>
              </a:rPr>
              <a:t> </a:t>
            </a:r>
            <a:r>
              <a:rPr lang="pt-BR" sz="1600" dirty="0" err="1">
                <a:solidFill>
                  <a:prstClr val="black"/>
                </a:solidFill>
              </a:rPr>
              <a:t>Order_Details</a:t>
            </a:r>
            <a:r>
              <a:rPr lang="pt-BR" sz="1600" dirty="0" err="1">
                <a:solidFill>
                  <a:srgbClr val="808080"/>
                </a:solidFill>
              </a:rPr>
              <a:t>.</a:t>
            </a:r>
            <a:r>
              <a:rPr lang="pt-BR" sz="1600" dirty="0" err="1">
                <a:solidFill>
                  <a:prstClr val="black"/>
                </a:solidFill>
              </a:rPr>
              <a:t>ProductID</a:t>
            </a:r>
            <a:endParaRPr lang="en-US" sz="1600" dirty="0">
              <a:solidFill>
                <a:srgbClr val="002060"/>
              </a:solidFill>
              <a:latin typeface="Lucida Console" pitchFamily="49" charset="0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219200"/>
            <a:ext cx="3133725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Conector de seta reta 13"/>
          <p:cNvCxnSpPr/>
          <p:nvPr/>
        </p:nvCxnSpPr>
        <p:spPr>
          <a:xfrm flipH="1">
            <a:off x="6400800" y="1371600"/>
            <a:ext cx="533400" cy="762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338" y="2162175"/>
            <a:ext cx="79057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CaixaDeTexto 18"/>
          <p:cNvSpPr txBox="1"/>
          <p:nvPr/>
        </p:nvSpPr>
        <p:spPr>
          <a:xfrm>
            <a:off x="6919334" y="2401669"/>
            <a:ext cx="2133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Clicar no botão ou</a:t>
            </a:r>
          </a:p>
          <a:p>
            <a:r>
              <a:rPr lang="pt-BR" dirty="0"/>
              <a:t>pressionar CTRL-L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190875"/>
            <a:ext cx="8782050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94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357188" y="1428750"/>
            <a:ext cx="8358187" cy="5096594"/>
          </a:xfrm>
        </p:spPr>
        <p:txBody>
          <a:bodyPr>
            <a:normAutofit/>
          </a:bodyPr>
          <a:lstStyle/>
          <a:p>
            <a:r>
              <a:rPr lang="en-US" dirty="0" err="1"/>
              <a:t>Processo</a:t>
            </a:r>
            <a:r>
              <a:rPr lang="en-US" dirty="0"/>
              <a:t> de </a:t>
            </a:r>
            <a:r>
              <a:rPr lang="en-US" dirty="0" err="1"/>
              <a:t>otimização</a:t>
            </a:r>
            <a:endParaRPr lang="pt-BR" dirty="0"/>
          </a:p>
          <a:p>
            <a:r>
              <a:rPr lang="pt-BR" dirty="0"/>
              <a:t>Overview planos de execução</a:t>
            </a:r>
          </a:p>
          <a:p>
            <a:r>
              <a:rPr lang="pt-BR" sz="2000" dirty="0"/>
              <a:t>IFF(@tempo = ‘da tempo’, DEBUG|BASELINE|PROFILER|CLEARTRACE...)</a:t>
            </a:r>
          </a:p>
          <a:p>
            <a:r>
              <a:rPr lang="pt-BR" sz="2800" dirty="0" err="1"/>
              <a:t>Bonus</a:t>
            </a:r>
            <a:r>
              <a:rPr lang="pt-BR" sz="2800" dirty="0"/>
              <a:t> – Relatório Otimização dev... “</a:t>
            </a:r>
            <a:r>
              <a:rPr lang="pt-BR" sz="2800" dirty="0" err="1"/>
              <a:t>I’m</a:t>
            </a:r>
            <a:r>
              <a:rPr lang="pt-BR" sz="2800" dirty="0"/>
              <a:t> a dba </a:t>
            </a:r>
            <a:r>
              <a:rPr lang="pt-BR" sz="2800" dirty="0" err="1"/>
              <a:t>now</a:t>
            </a:r>
            <a:r>
              <a:rPr lang="pt-BR" sz="2800" dirty="0"/>
              <a:t> </a:t>
            </a:r>
            <a:r>
              <a:rPr lang="pt-BR" sz="2800" dirty="0" err="1"/>
              <a:t>what</a:t>
            </a:r>
            <a:r>
              <a:rPr lang="pt-BR" sz="2800"/>
              <a:t>...”</a:t>
            </a:r>
            <a:endParaRPr lang="pt-BR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4000" dirty="0" err="1"/>
              <a:t>Lendo</a:t>
            </a:r>
            <a:r>
              <a:rPr lang="en-US" sz="4000" dirty="0"/>
              <a:t> um </a:t>
            </a:r>
            <a:r>
              <a:rPr lang="en-US" sz="4000" dirty="0" err="1"/>
              <a:t>plano</a:t>
            </a:r>
            <a:r>
              <a:rPr lang="en-US" sz="4000" dirty="0"/>
              <a:t> de </a:t>
            </a:r>
            <a:r>
              <a:rPr lang="en-US" sz="4000" dirty="0" err="1"/>
              <a:t>execução</a:t>
            </a:r>
            <a:endParaRPr lang="en-US" sz="4000" dirty="0"/>
          </a:p>
        </p:txBody>
      </p:sp>
      <p:sp>
        <p:nvSpPr>
          <p:cNvPr id="16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Composto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Operadores</a:t>
            </a:r>
            <a:endParaRPr lang="en-US" sz="2400" dirty="0"/>
          </a:p>
          <a:p>
            <a:r>
              <a:rPr lang="en-US" sz="2400" dirty="0"/>
              <a:t>Lido da </a:t>
            </a:r>
            <a:r>
              <a:rPr lang="en-US" sz="2400" dirty="0" err="1"/>
              <a:t>direita</a:t>
            </a:r>
            <a:r>
              <a:rPr lang="en-US" sz="2400" dirty="0"/>
              <a:t> </a:t>
            </a:r>
            <a:r>
              <a:rPr lang="en-US" sz="2400" dirty="0" err="1"/>
              <a:t>para</a:t>
            </a:r>
            <a:r>
              <a:rPr lang="en-US" sz="2400" dirty="0"/>
              <a:t> a </a:t>
            </a:r>
            <a:r>
              <a:rPr lang="en-US" sz="2400" dirty="0" err="1"/>
              <a:t>esquerda</a:t>
            </a:r>
            <a:r>
              <a:rPr lang="en-US" sz="2400" dirty="0"/>
              <a:t> e de </a:t>
            </a:r>
            <a:r>
              <a:rPr lang="en-US" sz="2400" dirty="0" err="1"/>
              <a:t>cima</a:t>
            </a:r>
            <a:r>
              <a:rPr lang="en-US" sz="2400" dirty="0"/>
              <a:t> </a:t>
            </a:r>
            <a:r>
              <a:rPr lang="en-US" sz="2400" dirty="0" err="1"/>
              <a:t>para</a:t>
            </a:r>
            <a:r>
              <a:rPr lang="en-US" sz="2400" dirty="0"/>
              <a:t> </a:t>
            </a:r>
            <a:r>
              <a:rPr lang="en-US" sz="2400" dirty="0" err="1"/>
              <a:t>baixo</a:t>
            </a:r>
            <a:endParaRPr lang="en-US" sz="2400" dirty="0"/>
          </a:p>
          <a:p>
            <a:r>
              <a:rPr lang="en-US" sz="2400" dirty="0" err="1"/>
              <a:t>Icone</a:t>
            </a:r>
            <a:r>
              <a:rPr lang="en-US" sz="2400" dirty="0"/>
              <a:t> </a:t>
            </a:r>
            <a:r>
              <a:rPr lang="en-US" sz="2400" dirty="0" err="1"/>
              <a:t>para</a:t>
            </a:r>
            <a:r>
              <a:rPr lang="en-US" sz="2400" dirty="0"/>
              <a:t> </a:t>
            </a:r>
            <a:r>
              <a:rPr lang="en-US" sz="2400" dirty="0" err="1"/>
              <a:t>navegar</a:t>
            </a:r>
            <a:r>
              <a:rPr lang="en-US" sz="2400" dirty="0"/>
              <a:t> no </a:t>
            </a:r>
            <a:r>
              <a:rPr lang="en-US" sz="2400" dirty="0" err="1"/>
              <a:t>plano</a:t>
            </a:r>
            <a:endParaRPr lang="en-US" sz="2400" dirty="0"/>
          </a:p>
          <a:p>
            <a:r>
              <a:rPr lang="en-US" sz="2400" dirty="0"/>
              <a:t>Zoom In e Zoom Out</a:t>
            </a:r>
          </a:p>
          <a:p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operador</a:t>
            </a:r>
            <a:r>
              <a:rPr lang="en-US" sz="2400" dirty="0"/>
              <a:t> </a:t>
            </a:r>
            <a:r>
              <a:rPr lang="en-US" sz="2400" dirty="0" err="1"/>
              <a:t>contem</a:t>
            </a:r>
            <a:r>
              <a:rPr lang="en-US" sz="2400" dirty="0"/>
              <a:t> </a:t>
            </a:r>
            <a:r>
              <a:rPr lang="en-US" sz="2400" dirty="0" err="1"/>
              <a:t>dicas</a:t>
            </a:r>
            <a:r>
              <a:rPr lang="en-US" sz="2400" dirty="0"/>
              <a:t> e </a:t>
            </a:r>
            <a:r>
              <a:rPr lang="en-US" sz="2400" dirty="0" err="1"/>
              <a:t>propriedades</a:t>
            </a:r>
            <a:endParaRPr lang="en-US" sz="2400" dirty="0"/>
          </a:p>
          <a:p>
            <a:endParaRPr lang="en-US" dirty="0"/>
          </a:p>
        </p:txBody>
      </p:sp>
      <p:sp>
        <p:nvSpPr>
          <p:cNvPr id="8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C3A856E-1ACD-4D5D-B388-75DDA1C32191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7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93E9B58B-3025-4D00-8F9B-5CE1A3B4CE3F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6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5AB0FF6-F850-41BC-802A-1EF86044CC26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5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C7C94BDB-C5DB-4F95-A346-BF7E409D4CC8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4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E54820FF-DA05-4CA4-B8F6-61129EB6B6C5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20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943350"/>
            <a:ext cx="1247775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739216"/>
            <a:ext cx="2876550" cy="258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057579"/>
            <a:ext cx="2524125" cy="22102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 descr="Merge join operato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411" y="5410200"/>
            <a:ext cx="609598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lustered index scan operato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480984"/>
            <a:ext cx="520884" cy="52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357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4000" dirty="0" err="1"/>
              <a:t>Lendo</a:t>
            </a:r>
            <a:r>
              <a:rPr lang="en-US" sz="4000" dirty="0"/>
              <a:t> um </a:t>
            </a:r>
            <a:r>
              <a:rPr lang="en-US" sz="4000" dirty="0" err="1"/>
              <a:t>plano</a:t>
            </a:r>
            <a:r>
              <a:rPr lang="en-US" sz="4000" dirty="0"/>
              <a:t> de </a:t>
            </a:r>
            <a:r>
              <a:rPr lang="en-US" sz="4000" dirty="0" err="1"/>
              <a:t>execução</a:t>
            </a:r>
            <a:endParaRPr lang="en-US" sz="4000" dirty="0"/>
          </a:p>
        </p:txBody>
      </p:sp>
      <p:sp>
        <p:nvSpPr>
          <p:cNvPr id="16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400" dirty="0"/>
              <a:t>Lido da </a:t>
            </a:r>
            <a:r>
              <a:rPr lang="en-US" sz="2400" dirty="0" err="1"/>
              <a:t>direita</a:t>
            </a:r>
            <a:r>
              <a:rPr lang="en-US" sz="2400" dirty="0"/>
              <a:t> </a:t>
            </a:r>
            <a:r>
              <a:rPr lang="en-US" sz="2400" dirty="0" err="1"/>
              <a:t>para</a:t>
            </a:r>
            <a:r>
              <a:rPr lang="en-US" sz="2400" dirty="0"/>
              <a:t> a </a:t>
            </a:r>
            <a:r>
              <a:rPr lang="en-US" sz="2400" dirty="0" err="1"/>
              <a:t>esquerda</a:t>
            </a:r>
            <a:r>
              <a:rPr lang="en-US" sz="2400" dirty="0"/>
              <a:t> e de </a:t>
            </a:r>
            <a:r>
              <a:rPr lang="en-US" sz="2400" dirty="0" err="1"/>
              <a:t>cima</a:t>
            </a:r>
            <a:r>
              <a:rPr lang="en-US" sz="2400" dirty="0"/>
              <a:t> </a:t>
            </a:r>
            <a:r>
              <a:rPr lang="en-US" sz="2400" dirty="0" err="1"/>
              <a:t>para</a:t>
            </a:r>
            <a:r>
              <a:rPr lang="en-US" sz="2400" dirty="0"/>
              <a:t> </a:t>
            </a:r>
            <a:r>
              <a:rPr lang="en-US" sz="2400" dirty="0" err="1"/>
              <a:t>baixo</a:t>
            </a:r>
            <a:endParaRPr lang="en-US" sz="2400" dirty="0"/>
          </a:p>
          <a:p>
            <a:r>
              <a:rPr lang="en-US" sz="2400" dirty="0" err="1"/>
              <a:t>Executado</a:t>
            </a:r>
            <a:r>
              <a:rPr lang="en-US" sz="2400" dirty="0"/>
              <a:t> da </a:t>
            </a:r>
            <a:r>
              <a:rPr lang="en-US" sz="2400" dirty="0" err="1"/>
              <a:t>esqueda</a:t>
            </a:r>
            <a:r>
              <a:rPr lang="en-US" sz="2400" dirty="0"/>
              <a:t> </a:t>
            </a:r>
            <a:r>
              <a:rPr lang="en-US" sz="2400" dirty="0" err="1"/>
              <a:t>para</a:t>
            </a:r>
            <a:r>
              <a:rPr lang="en-US" sz="2400" dirty="0"/>
              <a:t> </a:t>
            </a:r>
            <a:r>
              <a:rPr lang="en-US" sz="2400" dirty="0" err="1"/>
              <a:t>direita</a:t>
            </a:r>
            <a:endParaRPr lang="en-US" sz="2400" dirty="0"/>
          </a:p>
        </p:txBody>
      </p:sp>
      <p:sp>
        <p:nvSpPr>
          <p:cNvPr id="8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C3A856E-1ACD-4D5D-B388-75DDA1C32191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7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93E9B58B-3025-4D00-8F9B-5CE1A3B4CE3F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6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5AB0FF6-F850-41BC-802A-1EF86044CC26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5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C7C94BDB-C5DB-4F95-A346-BF7E409D4CC8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21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4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E54820FF-DA05-4CA4-B8F6-61129EB6B6C5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21</a:t>
            </a:fld>
            <a:endParaRPr lang="en-US" sz="1200" dirty="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pic>
        <p:nvPicPr>
          <p:cNvPr id="17" name="Imagem 1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0"/>
            <a:ext cx="8610600" cy="25073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584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4" y="3521037"/>
            <a:ext cx="9051897" cy="140960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reflection stA="0" endPos="65000" dist="508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512" y="-93668"/>
            <a:ext cx="9001156" cy="714356"/>
          </a:xfrm>
        </p:spPr>
        <p:txBody>
          <a:bodyPr/>
          <a:lstStyle/>
          <a:p>
            <a:r>
              <a:rPr lang="en-US" dirty="0"/>
              <a:t>Execution plan flow</a:t>
            </a:r>
            <a:endParaRPr lang="pt-BR" dirty="0"/>
          </a:p>
        </p:txBody>
      </p:sp>
      <p:sp>
        <p:nvSpPr>
          <p:cNvPr id="7" name="CaixaDeTexto 10"/>
          <p:cNvSpPr txBox="1"/>
          <p:nvPr/>
        </p:nvSpPr>
        <p:spPr>
          <a:xfrm>
            <a:off x="-1908720" y="61139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Table</a:t>
            </a:r>
            <a:r>
              <a:rPr lang="pt-BR" dirty="0"/>
              <a:t>: Tab1</a:t>
            </a:r>
          </a:p>
        </p:txBody>
      </p:sp>
      <p:sp>
        <p:nvSpPr>
          <p:cNvPr id="9" name="AutoShape 41"/>
          <p:cNvSpPr>
            <a:spLocks noChangeArrowheads="1"/>
          </p:cNvSpPr>
          <p:nvPr/>
        </p:nvSpPr>
        <p:spPr bwMode="auto">
          <a:xfrm>
            <a:off x="4427984" y="1467058"/>
            <a:ext cx="4180729" cy="1419984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sz="2400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pt-BR" sz="2400" dirty="0">
                <a:solidFill>
                  <a:srgbClr val="171717"/>
                </a:solidFill>
                <a:latin typeface="Consolas"/>
              </a:rPr>
              <a:t> </a:t>
            </a:r>
            <a:r>
              <a:rPr lang="pt-BR" sz="2400" dirty="0">
                <a:solidFill>
                  <a:srgbClr val="008080"/>
                </a:solidFill>
                <a:latin typeface="Consolas"/>
              </a:rPr>
              <a:t>Col1</a:t>
            </a:r>
            <a:r>
              <a:rPr lang="pt-BR" sz="2400" dirty="0">
                <a:solidFill>
                  <a:srgbClr val="808080"/>
                </a:solidFill>
                <a:latin typeface="Consolas"/>
              </a:rPr>
              <a:t>,</a:t>
            </a:r>
            <a:r>
              <a:rPr lang="pt-BR" sz="2400" dirty="0">
                <a:solidFill>
                  <a:srgbClr val="171717"/>
                </a:solidFill>
                <a:latin typeface="Consolas"/>
              </a:rPr>
              <a:t> </a:t>
            </a:r>
            <a:r>
              <a:rPr lang="pt-BR" sz="2400" dirty="0">
                <a:solidFill>
                  <a:srgbClr val="FF00FF"/>
                </a:solidFill>
                <a:latin typeface="Consolas"/>
              </a:rPr>
              <a:t>COUNT</a:t>
            </a:r>
            <a:r>
              <a:rPr lang="pt-BR" sz="24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pt-BR" sz="2400" dirty="0">
                <a:solidFill>
                  <a:srgbClr val="008080"/>
                </a:solidFill>
                <a:latin typeface="Consolas"/>
              </a:rPr>
              <a:t>ID</a:t>
            </a:r>
            <a:r>
              <a:rPr lang="pt-BR" sz="2400" dirty="0">
                <a:solidFill>
                  <a:srgbClr val="808080"/>
                </a:solidFill>
                <a:latin typeface="Consolas"/>
              </a:rPr>
              <a:t>)</a:t>
            </a:r>
            <a:endParaRPr lang="pt-BR" sz="2400" dirty="0">
              <a:solidFill>
                <a:srgbClr val="171717"/>
              </a:solidFill>
              <a:latin typeface="Consolas"/>
            </a:endParaRPr>
          </a:p>
          <a:p>
            <a:r>
              <a:rPr lang="pt-BR" sz="2400" dirty="0">
                <a:solidFill>
                  <a:srgbClr val="171717"/>
                </a:solidFill>
                <a:latin typeface="Consolas"/>
              </a:rPr>
              <a:t>  </a:t>
            </a:r>
            <a:r>
              <a:rPr lang="pt-BR" sz="2400" dirty="0">
                <a:solidFill>
                  <a:srgbClr val="0000FF"/>
                </a:solidFill>
                <a:latin typeface="Consolas"/>
              </a:rPr>
              <a:t>FROM</a:t>
            </a:r>
            <a:r>
              <a:rPr lang="pt-BR" sz="2400" dirty="0">
                <a:solidFill>
                  <a:srgbClr val="171717"/>
                </a:solidFill>
                <a:latin typeface="Consolas"/>
              </a:rPr>
              <a:t> </a:t>
            </a:r>
            <a:r>
              <a:rPr lang="pt-BR" sz="2400" dirty="0">
                <a:solidFill>
                  <a:srgbClr val="008080"/>
                </a:solidFill>
                <a:latin typeface="Consolas"/>
              </a:rPr>
              <a:t>Tab1</a:t>
            </a:r>
            <a:endParaRPr lang="pt-BR" sz="2400" dirty="0">
              <a:solidFill>
                <a:srgbClr val="171717"/>
              </a:solidFill>
              <a:latin typeface="Consolas"/>
            </a:endParaRPr>
          </a:p>
          <a:p>
            <a:r>
              <a:rPr lang="pt-BR" sz="2400" dirty="0">
                <a:solidFill>
                  <a:srgbClr val="171717"/>
                </a:solidFill>
                <a:latin typeface="Consolas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Consolas"/>
              </a:rPr>
              <a:t>GROUP</a:t>
            </a:r>
            <a:r>
              <a:rPr lang="pt-BR" sz="2400" dirty="0">
                <a:solidFill>
                  <a:srgbClr val="171717"/>
                </a:solidFill>
                <a:latin typeface="Consolas"/>
              </a:rPr>
              <a:t> </a:t>
            </a:r>
            <a:r>
              <a:rPr lang="pt-BR" sz="2400" dirty="0">
                <a:solidFill>
                  <a:srgbClr val="0000FF"/>
                </a:solidFill>
                <a:latin typeface="Consolas"/>
              </a:rPr>
              <a:t>BY</a:t>
            </a:r>
            <a:r>
              <a:rPr lang="pt-BR" sz="2400" dirty="0">
                <a:solidFill>
                  <a:srgbClr val="171717"/>
                </a:solidFill>
                <a:latin typeface="Consolas"/>
              </a:rPr>
              <a:t> </a:t>
            </a:r>
            <a:r>
              <a:rPr lang="pt-BR" sz="2400" dirty="0">
                <a:solidFill>
                  <a:srgbClr val="008080"/>
                </a:solidFill>
                <a:latin typeface="Consolas"/>
              </a:rPr>
              <a:t>Col1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342259" y="3607793"/>
            <a:ext cx="2705541" cy="1296144"/>
          </a:xfrm>
          <a:prstGeom prst="roundRect">
            <a:avLst/>
          </a:prstGeom>
          <a:solidFill>
            <a:srgbClr val="92D05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ounded Rectangle 9"/>
          <p:cNvSpPr/>
          <p:nvPr/>
        </p:nvSpPr>
        <p:spPr>
          <a:xfrm>
            <a:off x="1514150" y="3604496"/>
            <a:ext cx="1334859" cy="1296144"/>
          </a:xfrm>
          <a:prstGeom prst="roundRect">
            <a:avLst/>
          </a:prstGeom>
          <a:solidFill>
            <a:srgbClr val="92D05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ounded Rectangle 10"/>
          <p:cNvSpPr/>
          <p:nvPr/>
        </p:nvSpPr>
        <p:spPr>
          <a:xfrm>
            <a:off x="3093487" y="3606061"/>
            <a:ext cx="1489262" cy="1296144"/>
          </a:xfrm>
          <a:prstGeom prst="roundRect">
            <a:avLst/>
          </a:prstGeom>
          <a:solidFill>
            <a:srgbClr val="92D05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ounded Rectangle 11"/>
          <p:cNvSpPr/>
          <p:nvPr/>
        </p:nvSpPr>
        <p:spPr>
          <a:xfrm>
            <a:off x="4830536" y="3601200"/>
            <a:ext cx="1334859" cy="1296144"/>
          </a:xfrm>
          <a:prstGeom prst="roundRect">
            <a:avLst/>
          </a:prstGeom>
          <a:solidFill>
            <a:srgbClr val="92D05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328176" y="4955916"/>
            <a:ext cx="1581361" cy="246221"/>
          </a:xfrm>
          <a:prstGeom prst="rect">
            <a:avLst/>
          </a:prstGeom>
          <a:solidFill>
            <a:schemeClr val="bg2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rgbClr val="171717"/>
                </a:solidFill>
                <a:latin typeface="Consolas"/>
              </a:rPr>
              <a:t>ComputeScalar.Open</a:t>
            </a:r>
            <a:r>
              <a:rPr lang="en-US" sz="1000" b="1" dirty="0">
                <a:solidFill>
                  <a:srgbClr val="171717"/>
                </a:solidFill>
                <a:latin typeface="Consolas"/>
              </a:rPr>
              <a:t>()</a:t>
            </a:r>
            <a:endParaRPr lang="pt-BR" sz="1000" b="1" dirty="0">
              <a:solidFill>
                <a:srgbClr val="171717"/>
              </a:solidFill>
              <a:latin typeface="Consolas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198666" y="5224350"/>
            <a:ext cx="1803125" cy="227379"/>
          </a:xfrm>
          <a:prstGeom prst="rect">
            <a:avLst/>
          </a:prstGeom>
          <a:solidFill>
            <a:schemeClr val="bg2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rgbClr val="171717"/>
                </a:solidFill>
                <a:latin typeface="Consolas"/>
              </a:rPr>
              <a:t>ComputeScalar.GetNext</a:t>
            </a:r>
            <a:r>
              <a:rPr lang="en-US" sz="1000" b="1" dirty="0">
                <a:solidFill>
                  <a:srgbClr val="171717"/>
                </a:solidFill>
                <a:latin typeface="Consolas"/>
              </a:rPr>
              <a:t>()</a:t>
            </a:r>
            <a:endParaRPr lang="pt-BR" sz="1000" b="1" dirty="0">
              <a:solidFill>
                <a:srgbClr val="171717"/>
              </a:solidFill>
              <a:latin typeface="Consolas"/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1292613" y="5485404"/>
            <a:ext cx="1652485" cy="231950"/>
          </a:xfrm>
          <a:prstGeom prst="rect">
            <a:avLst/>
          </a:prstGeom>
          <a:solidFill>
            <a:schemeClr val="bg2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rgbClr val="171717"/>
                </a:solidFill>
                <a:latin typeface="Consolas"/>
              </a:rPr>
              <a:t>ComputeScalar.Close</a:t>
            </a:r>
            <a:r>
              <a:rPr lang="en-US" sz="1000" b="1" dirty="0">
                <a:solidFill>
                  <a:srgbClr val="171717"/>
                </a:solidFill>
                <a:latin typeface="Consolas"/>
              </a:rPr>
              <a:t>()</a:t>
            </a:r>
            <a:endParaRPr lang="pt-BR" sz="1000" b="1" dirty="0">
              <a:solidFill>
                <a:srgbClr val="171717"/>
              </a:solidFill>
              <a:latin typeface="Consolas"/>
            </a:endParaRPr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3134318" y="4961280"/>
            <a:ext cx="1403376" cy="246221"/>
          </a:xfrm>
          <a:prstGeom prst="rect">
            <a:avLst/>
          </a:prstGeom>
          <a:solidFill>
            <a:schemeClr val="bg2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rgbClr val="171717"/>
                </a:solidFill>
                <a:latin typeface="Consolas"/>
              </a:rPr>
              <a:t>StreamAgg.Open</a:t>
            </a:r>
            <a:r>
              <a:rPr lang="en-US" sz="1000" b="1" dirty="0">
                <a:solidFill>
                  <a:srgbClr val="171717"/>
                </a:solidFill>
                <a:latin typeface="Consolas"/>
              </a:rPr>
              <a:t>()</a:t>
            </a:r>
            <a:endParaRPr lang="pt-BR" sz="1000" b="1" dirty="0">
              <a:solidFill>
                <a:srgbClr val="171717"/>
              </a:solidFill>
              <a:latin typeface="Consolas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3056119" y="5230785"/>
            <a:ext cx="1522518" cy="246221"/>
          </a:xfrm>
          <a:prstGeom prst="rect">
            <a:avLst/>
          </a:prstGeom>
          <a:solidFill>
            <a:schemeClr val="bg2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rgbClr val="171717"/>
                </a:solidFill>
                <a:latin typeface="Consolas"/>
              </a:rPr>
              <a:t>StreamAgg.GetNext</a:t>
            </a:r>
            <a:r>
              <a:rPr lang="en-US" sz="1000" b="1" dirty="0">
                <a:solidFill>
                  <a:srgbClr val="171717"/>
                </a:solidFill>
                <a:latin typeface="Consolas"/>
              </a:rPr>
              <a:t>()</a:t>
            </a:r>
            <a:endParaRPr lang="pt-BR" sz="1000" b="1" dirty="0">
              <a:solidFill>
                <a:srgbClr val="171717"/>
              </a:solidFill>
              <a:latin typeface="Consolas"/>
            </a:endParaRPr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3138345" y="5496643"/>
            <a:ext cx="1395321" cy="236613"/>
          </a:xfrm>
          <a:prstGeom prst="rect">
            <a:avLst/>
          </a:prstGeom>
          <a:solidFill>
            <a:schemeClr val="bg2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rgbClr val="171717"/>
                </a:solidFill>
                <a:latin typeface="Consolas"/>
              </a:rPr>
              <a:t>StreamAgg.Close</a:t>
            </a:r>
            <a:r>
              <a:rPr lang="en-US" sz="1000" b="1" dirty="0">
                <a:solidFill>
                  <a:srgbClr val="171717"/>
                </a:solidFill>
                <a:latin typeface="Consolas"/>
              </a:rPr>
              <a:t>()</a:t>
            </a:r>
            <a:endParaRPr lang="pt-BR" sz="1000" b="1" dirty="0">
              <a:solidFill>
                <a:srgbClr val="171717"/>
              </a:solidFill>
              <a:latin typeface="Consolas"/>
            </a:endParaRPr>
          </a:p>
        </p:txBody>
      </p: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4950454" y="4961280"/>
            <a:ext cx="1083473" cy="246221"/>
          </a:xfrm>
          <a:prstGeom prst="rect">
            <a:avLst/>
          </a:prstGeom>
          <a:solidFill>
            <a:schemeClr val="bg2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rgbClr val="171717"/>
                </a:solidFill>
                <a:latin typeface="Consolas"/>
              </a:rPr>
              <a:t>Sort.Open</a:t>
            </a:r>
            <a:r>
              <a:rPr lang="en-US" sz="1000" b="1" dirty="0">
                <a:solidFill>
                  <a:srgbClr val="171717"/>
                </a:solidFill>
                <a:latin typeface="Consolas"/>
              </a:rPr>
              <a:t>()</a:t>
            </a:r>
            <a:endParaRPr lang="pt-BR" sz="1000" b="1" dirty="0">
              <a:solidFill>
                <a:srgbClr val="171717"/>
              </a:solidFill>
              <a:latin typeface="Consolas"/>
            </a:endParaRPr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4909452" y="5230785"/>
            <a:ext cx="1187212" cy="246221"/>
          </a:xfrm>
          <a:prstGeom prst="rect">
            <a:avLst/>
          </a:prstGeom>
          <a:solidFill>
            <a:schemeClr val="bg2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rgbClr val="171717"/>
                </a:solidFill>
                <a:latin typeface="Consolas"/>
              </a:rPr>
              <a:t>Sort.GetNext</a:t>
            </a:r>
            <a:r>
              <a:rPr lang="en-US" sz="1000" b="1" dirty="0">
                <a:solidFill>
                  <a:srgbClr val="171717"/>
                </a:solidFill>
                <a:latin typeface="Consolas"/>
              </a:rPr>
              <a:t>()</a:t>
            </a:r>
            <a:endParaRPr lang="pt-BR" sz="1000" b="1" dirty="0">
              <a:solidFill>
                <a:srgbClr val="171717"/>
              </a:solidFill>
              <a:latin typeface="Consolas"/>
            </a:endParaRPr>
          </a:p>
        </p:txBody>
      </p:sp>
      <p:sp>
        <p:nvSpPr>
          <p:cNvPr id="25" name="Text Box 14"/>
          <p:cNvSpPr txBox="1">
            <a:spLocks noChangeArrowheads="1"/>
          </p:cNvSpPr>
          <p:nvPr/>
        </p:nvSpPr>
        <p:spPr bwMode="auto">
          <a:xfrm>
            <a:off x="4989328" y="5496643"/>
            <a:ext cx="1035218" cy="236613"/>
          </a:xfrm>
          <a:prstGeom prst="rect">
            <a:avLst/>
          </a:prstGeom>
          <a:solidFill>
            <a:schemeClr val="bg2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rgbClr val="171717"/>
                </a:solidFill>
                <a:latin typeface="Consolas"/>
              </a:rPr>
              <a:t>Sort.Close</a:t>
            </a:r>
            <a:r>
              <a:rPr lang="en-US" sz="1000" b="1" dirty="0">
                <a:solidFill>
                  <a:srgbClr val="171717"/>
                </a:solidFill>
                <a:latin typeface="Consolas"/>
              </a:rPr>
              <a:t>()</a:t>
            </a:r>
            <a:endParaRPr lang="pt-BR" sz="1000" b="1" dirty="0">
              <a:solidFill>
                <a:srgbClr val="171717"/>
              </a:solidFill>
              <a:latin typeface="Consolas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6670658" y="4961197"/>
            <a:ext cx="2068750" cy="248175"/>
          </a:xfrm>
          <a:prstGeom prst="rect">
            <a:avLst/>
          </a:prstGeom>
          <a:solidFill>
            <a:schemeClr val="bg2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rgbClr val="171717"/>
                </a:solidFill>
                <a:latin typeface="Consolas"/>
              </a:rPr>
              <a:t>ClusteredIndexScan.Open</a:t>
            </a:r>
            <a:r>
              <a:rPr lang="en-US" sz="1000" b="1" dirty="0">
                <a:solidFill>
                  <a:srgbClr val="171717"/>
                </a:solidFill>
                <a:latin typeface="Consolas"/>
              </a:rPr>
              <a:t>()</a:t>
            </a:r>
            <a:endParaRPr lang="pt-BR" sz="1000" b="1" dirty="0">
              <a:solidFill>
                <a:srgbClr val="171717"/>
              </a:solidFill>
              <a:latin typeface="Consolas"/>
            </a:endParaRP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6648127" y="5230785"/>
            <a:ext cx="2152940" cy="246221"/>
          </a:xfrm>
          <a:prstGeom prst="rect">
            <a:avLst/>
          </a:prstGeom>
          <a:solidFill>
            <a:schemeClr val="bg2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rgbClr val="171717"/>
                </a:solidFill>
                <a:latin typeface="Consolas"/>
              </a:rPr>
              <a:t>ClusteredIndexScan.GetNext</a:t>
            </a:r>
            <a:r>
              <a:rPr lang="en-US" sz="1000" b="1" dirty="0">
                <a:solidFill>
                  <a:srgbClr val="171717"/>
                </a:solidFill>
                <a:latin typeface="Consolas"/>
              </a:rPr>
              <a:t>()</a:t>
            </a:r>
            <a:endParaRPr lang="pt-BR" sz="1000" b="1" dirty="0">
              <a:solidFill>
                <a:srgbClr val="171717"/>
              </a:solidFill>
              <a:latin typeface="Consolas"/>
            </a:endParaRPr>
          </a:p>
        </p:txBody>
      </p:sp>
      <p:sp>
        <p:nvSpPr>
          <p:cNvPr id="28" name="Text Box 14"/>
          <p:cNvSpPr txBox="1">
            <a:spLocks noChangeArrowheads="1"/>
          </p:cNvSpPr>
          <p:nvPr/>
        </p:nvSpPr>
        <p:spPr bwMode="auto">
          <a:xfrm>
            <a:off x="6693974" y="5496643"/>
            <a:ext cx="2080522" cy="236613"/>
          </a:xfrm>
          <a:prstGeom prst="rect">
            <a:avLst/>
          </a:prstGeom>
          <a:solidFill>
            <a:schemeClr val="bg2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rgbClr val="171717"/>
                </a:solidFill>
                <a:latin typeface="Consolas"/>
              </a:rPr>
              <a:t>ClusteredIndexScan.Close</a:t>
            </a:r>
            <a:r>
              <a:rPr lang="en-US" sz="1000" b="1" dirty="0">
                <a:solidFill>
                  <a:srgbClr val="171717"/>
                </a:solidFill>
                <a:latin typeface="Consolas"/>
              </a:rPr>
              <a:t>()</a:t>
            </a:r>
            <a:endParaRPr lang="pt-BR" sz="1000" b="1" dirty="0">
              <a:solidFill>
                <a:srgbClr val="171717"/>
              </a:solidFill>
              <a:latin typeface="Consolas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1899822" y="1052736"/>
            <a:ext cx="1526916" cy="2308324"/>
          </a:xfrm>
          <a:prstGeom prst="rect">
            <a:avLst/>
          </a:prstGeom>
          <a:solidFill>
            <a:schemeClr val="bg2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|---|----- |</a:t>
            </a:r>
          </a:p>
          <a:p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| ID|Col1  |</a:t>
            </a:r>
          </a:p>
          <a:p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|---|----- |</a:t>
            </a:r>
          </a:p>
          <a:p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| 1 | B    |</a:t>
            </a:r>
          </a:p>
          <a:p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| 2 | B    |</a:t>
            </a:r>
          </a:p>
          <a:p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| 3 | A    |</a:t>
            </a:r>
          </a:p>
          <a:p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| 4 | A    |</a:t>
            </a:r>
          </a:p>
          <a:p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| 5 | C    |</a:t>
            </a:r>
          </a:p>
          <a:p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|---|----- |</a:t>
            </a:r>
          </a:p>
        </p:txBody>
      </p:sp>
      <p:cxnSp>
        <p:nvCxnSpPr>
          <p:cNvPr id="5" name="Straight Arrow Connector 4"/>
          <p:cNvCxnSpPr>
            <a:stCxn id="12" idx="0"/>
          </p:cNvCxnSpPr>
          <p:nvPr/>
        </p:nvCxnSpPr>
        <p:spPr>
          <a:xfrm flipV="1">
            <a:off x="5497966" y="2636912"/>
            <a:ext cx="1150161" cy="9642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742070" y="3573016"/>
            <a:ext cx="17880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| 3 | </a:t>
            </a:r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A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   |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| 4 | </a:t>
            </a:r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A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   |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| 1 | </a:t>
            </a:r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B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   |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| 2 | </a:t>
            </a:r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B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   |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| 5 | </a:t>
            </a:r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C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   |</a:t>
            </a:r>
            <a:endParaRPr lang="pt-BR" dirty="0"/>
          </a:p>
        </p:txBody>
      </p:sp>
      <p:sp>
        <p:nvSpPr>
          <p:cNvPr id="29" name="Rectangle 28"/>
          <p:cNvSpPr/>
          <p:nvPr/>
        </p:nvSpPr>
        <p:spPr>
          <a:xfrm>
            <a:off x="3138345" y="3789040"/>
            <a:ext cx="14757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| A | </a:t>
            </a:r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2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 |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| B | </a:t>
            </a:r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2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 |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| C | </a:t>
            </a:r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1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 |</a:t>
            </a:r>
            <a:endParaRPr lang="pt-BR" dirty="0"/>
          </a:p>
        </p:txBody>
      </p:sp>
      <p:cxnSp>
        <p:nvCxnSpPr>
          <p:cNvPr id="32" name="Straight Arrow Connector 31"/>
          <p:cNvCxnSpPr>
            <a:stCxn id="11" idx="0"/>
          </p:cNvCxnSpPr>
          <p:nvPr/>
        </p:nvCxnSpPr>
        <p:spPr>
          <a:xfrm flipV="1">
            <a:off x="3838118" y="1850879"/>
            <a:ext cx="3255310" cy="175518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8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7.40741E-7 L 0.54966 0.25741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83" y="1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0.54966 0.26389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83" y="13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0.54966 0.27037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83" y="1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7037E-6 L 0.54966 0.27686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83" y="13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53" presetClass="entr" presetSubtype="16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53" presetClass="entr" presetSubtype="16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0.54966 0.2831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83" y="1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445 0.24699 L 0.31337 0.25741 " pathEditMode="relative" rAng="0" ptsTypes="AA">
                                      <p:cBhvr>
                                        <p:cTn id="137" dur="2000" fill="hold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3" y="509"/>
                                    </p:animMotion>
                                  </p:childTnLst>
                                </p:cTn>
                              </p:par>
                              <p:par>
                                <p:cTn id="1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8507 0.27014 L 0.31337 0.25972 " pathEditMode="relative" rAng="0" ptsTypes="AA">
                                      <p:cBhvr>
                                        <p:cTn id="139" dur="2000" fill="hold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-532"/>
                                    </p:animMotion>
                                  </p:childTnLst>
                                </p:cTn>
                              </p:par>
                              <p:par>
                                <p:cTn id="1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289 0.26851 L 0.31181 0.26851 " pathEditMode="relative" rAng="0" ptsTypes="AA">
                                      <p:cBhvr>
                                        <p:cTn id="141" dur="2000" fill="hold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3" y="0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445 0.27686 L 0.31337 0.27686 " pathEditMode="relative" rAng="0" ptsTypes="AA">
                                      <p:cBhvr>
                                        <p:cTn id="143" dur="2000" fill="hold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3" y="0"/>
                                    </p:animMotion>
                                  </p:childTnLst>
                                </p:cTn>
                              </p:par>
                              <p:par>
                                <p:cTn id="1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289 0.27894 L 0.31337 0.2831 " pathEditMode="relative" rAng="0" ptsTypes="AA">
                                      <p:cBhvr>
                                        <p:cTn id="145" dur="2000" fill="hold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76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9 -0.00023 L -0.18246 -0.00046 " pathEditMode="relative" rAng="0" ptsTypes="AA">
                                      <p:cBhvr>
                                        <p:cTn id="195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7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5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 0.00185 L -0.18247 0.0037 " pathEditMode="relative" rAng="0" ptsTypes="AA">
                                      <p:cBhvr>
                                        <p:cTn id="206" dur="2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7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69 0.00417 L -0.18438 0.0081 " pathEditMode="relative" rAng="0" ptsTypes="AA">
                                      <p:cBhvr>
                                        <p:cTn id="217" dur="2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33333E-6 L -0.19618 0.00023 " pathEditMode="relative" rAng="0" ptsTypes="AA">
                                      <p:cBhvr>
                                        <p:cTn id="239" dur="2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618 0.00023 L -0.37743 0.00023 " pathEditMode="relative" rAng="0" ptsTypes="AA">
                                      <p:cBhvr>
                                        <p:cTn id="243" dur="2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5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53" presetClass="entr" presetSubtype="16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43 0.01459 L -0.18733 0.01505 " pathEditMode="relative" rAng="0" ptsTypes="AA">
                                      <p:cBhvr>
                                        <p:cTn id="261" dur="2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9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53" presetClass="entr" presetSubtype="16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 0.01065 L -0.18246 0.01296 " pathEditMode="relative" rAng="0" ptsTypes="AA">
                                      <p:cBhvr>
                                        <p:cTn id="272" dur="2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88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3" fill="hold">
                      <p:stCondLst>
                        <p:cond delay="indefinite"/>
                      </p:stCondLst>
                      <p:childTnLst>
                        <p:par>
                          <p:cTn id="274" fill="hold">
                            <p:stCondLst>
                              <p:cond delay="0"/>
                            </p:stCondLst>
                            <p:childTnLst>
                              <p:par>
                                <p:cTn id="2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0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3 0.00672 L -0.19688 0.00672 " pathEditMode="relative" rAng="0" ptsTypes="AA">
                                      <p:cBhvr>
                                        <p:cTn id="294" dur="20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678 0.00672 L -0.37865 0.00672 " pathEditMode="relative" rAng="0" ptsTypes="AA">
                                      <p:cBhvr>
                                        <p:cTn id="298" dur="20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9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4" fill="hold">
                      <p:stCondLst>
                        <p:cond delay="indefinite"/>
                      </p:stCondLst>
                      <p:childTnLst>
                        <p:par>
                          <p:cTn id="335" fill="hold">
                            <p:stCondLst>
                              <p:cond delay="0"/>
                            </p:stCondLst>
                            <p:childTnLst>
                              <p:par>
                                <p:cTn id="3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8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84 0.01481 L -0.19236 0.01319 " pathEditMode="relative" rAng="0" ptsTypes="AA">
                                      <p:cBhvr>
                                        <p:cTn id="352" dur="20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69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139 0.01944 L -0.37517 0.01944 " pathEditMode="relative" rAng="0" ptsTypes="AA">
                                      <p:cBhvr>
                                        <p:cTn id="356" dur="20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presetID="5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4" fill="hold">
                      <p:stCondLst>
                        <p:cond delay="indefinite"/>
                      </p:stCondLst>
                      <p:childTnLst>
                        <p:par>
                          <p:cTn id="365" fill="hold">
                            <p:stCondLst>
                              <p:cond delay="0"/>
                            </p:stCondLst>
                            <p:childTnLst>
                              <p:par>
                                <p:cTn id="36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4" grpId="1" animBg="1"/>
      <p:bldP spid="14" grpId="2" animBg="1"/>
      <p:bldP spid="14" grpId="3" animBg="1"/>
      <p:bldP spid="15" grpId="0" animBg="1"/>
      <p:bldP spid="16" grpId="0" animBg="1"/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8" grpId="0" animBg="1"/>
      <p:bldP spid="22" grpId="0" animBg="1"/>
      <p:bldP spid="24" grpId="0" animBg="1"/>
      <p:bldP spid="24" grpId="1" animBg="1"/>
      <p:bldP spid="25" grpId="0" animBg="1"/>
      <p:bldP spid="26" grpId="0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8" grpId="0" animBg="1"/>
      <p:bldP spid="8" grpId="0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335" y="2276872"/>
            <a:ext cx="521017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40" y="3396947"/>
            <a:ext cx="8462650" cy="15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512" y="-93668"/>
            <a:ext cx="9001156" cy="714356"/>
          </a:xfrm>
        </p:spPr>
        <p:txBody>
          <a:bodyPr/>
          <a:lstStyle/>
          <a:p>
            <a:r>
              <a:rPr lang="en-US" dirty="0" err="1"/>
              <a:t>Caso</a:t>
            </a:r>
            <a:r>
              <a:rPr lang="en-US" dirty="0"/>
              <a:t> do scan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faz</a:t>
            </a:r>
            <a:r>
              <a:rPr lang="en-US" dirty="0"/>
              <a:t> scan…</a:t>
            </a:r>
            <a:endParaRPr lang="pt-BR" dirty="0"/>
          </a:p>
        </p:txBody>
      </p:sp>
      <p:sp>
        <p:nvSpPr>
          <p:cNvPr id="7" name="CaixaDeTexto 10"/>
          <p:cNvSpPr txBox="1"/>
          <p:nvPr/>
        </p:nvSpPr>
        <p:spPr>
          <a:xfrm>
            <a:off x="-1908720" y="611396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Table</a:t>
            </a:r>
            <a:r>
              <a:rPr lang="pt-BR" dirty="0"/>
              <a:t>: Tab1</a:t>
            </a:r>
          </a:p>
        </p:txBody>
      </p:sp>
      <p:sp>
        <p:nvSpPr>
          <p:cNvPr id="9" name="AutoShape 41"/>
          <p:cNvSpPr>
            <a:spLocks noChangeArrowheads="1"/>
          </p:cNvSpPr>
          <p:nvPr/>
        </p:nvSpPr>
        <p:spPr bwMode="auto">
          <a:xfrm>
            <a:off x="4796584" y="1236973"/>
            <a:ext cx="3045377" cy="881822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sz="2400" dirty="0">
                <a:solidFill>
                  <a:srgbClr val="0000FF"/>
                </a:solidFill>
                <a:latin typeface="Consolas"/>
              </a:rPr>
              <a:t>SELECT</a:t>
            </a:r>
            <a:r>
              <a:rPr lang="pt-BR" sz="2400" dirty="0">
                <a:solidFill>
                  <a:srgbClr val="171717"/>
                </a:solidFill>
                <a:latin typeface="Consolas"/>
              </a:rPr>
              <a:t> </a:t>
            </a:r>
            <a:r>
              <a:rPr lang="pt-BR" sz="2400" dirty="0">
                <a:solidFill>
                  <a:srgbClr val="FF00FF"/>
                </a:solidFill>
                <a:latin typeface="Consolas"/>
              </a:rPr>
              <a:t>MAX</a:t>
            </a:r>
            <a:r>
              <a:rPr lang="pt-BR" sz="2400" dirty="0">
                <a:solidFill>
                  <a:srgbClr val="808080"/>
                </a:solidFill>
                <a:latin typeface="Consolas"/>
              </a:rPr>
              <a:t>(</a:t>
            </a:r>
            <a:r>
              <a:rPr lang="pt-BR" sz="2400" dirty="0">
                <a:solidFill>
                  <a:srgbClr val="008080"/>
                </a:solidFill>
                <a:latin typeface="Consolas"/>
              </a:rPr>
              <a:t>ID</a:t>
            </a:r>
            <a:r>
              <a:rPr lang="pt-BR" sz="2400" dirty="0">
                <a:solidFill>
                  <a:srgbClr val="808080"/>
                </a:solidFill>
                <a:latin typeface="Consolas"/>
              </a:rPr>
              <a:t>)</a:t>
            </a:r>
            <a:endParaRPr lang="pt-BR" sz="2400" dirty="0">
              <a:solidFill>
                <a:srgbClr val="171717"/>
              </a:solidFill>
              <a:latin typeface="Consolas"/>
            </a:endParaRPr>
          </a:p>
          <a:p>
            <a:r>
              <a:rPr lang="pt-BR" sz="2400" dirty="0">
                <a:solidFill>
                  <a:srgbClr val="171717"/>
                </a:solidFill>
                <a:latin typeface="Consolas"/>
              </a:rPr>
              <a:t>  </a:t>
            </a:r>
            <a:r>
              <a:rPr lang="pt-BR" sz="2400" dirty="0">
                <a:solidFill>
                  <a:srgbClr val="0000FF"/>
                </a:solidFill>
                <a:latin typeface="Consolas"/>
              </a:rPr>
              <a:t>FROM</a:t>
            </a:r>
            <a:r>
              <a:rPr lang="pt-BR" sz="2400" dirty="0">
                <a:solidFill>
                  <a:srgbClr val="171717"/>
                </a:solidFill>
                <a:latin typeface="Consolas"/>
              </a:rPr>
              <a:t> </a:t>
            </a:r>
            <a:r>
              <a:rPr lang="pt-BR" sz="2400" dirty="0">
                <a:solidFill>
                  <a:srgbClr val="008080"/>
                </a:solidFill>
                <a:latin typeface="Consolas"/>
              </a:rPr>
              <a:t>Tab1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5902837" y="3539283"/>
            <a:ext cx="3141050" cy="1389642"/>
          </a:xfrm>
          <a:prstGeom prst="roundRect">
            <a:avLst/>
          </a:prstGeom>
          <a:solidFill>
            <a:srgbClr val="92D05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ounded Rectangle 10"/>
          <p:cNvSpPr/>
          <p:nvPr/>
        </p:nvSpPr>
        <p:spPr>
          <a:xfrm>
            <a:off x="2052196" y="3534053"/>
            <a:ext cx="1678139" cy="1296144"/>
          </a:xfrm>
          <a:prstGeom prst="roundRect">
            <a:avLst/>
          </a:prstGeom>
          <a:solidFill>
            <a:srgbClr val="92D05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ounded Rectangle 11"/>
          <p:cNvSpPr/>
          <p:nvPr/>
        </p:nvSpPr>
        <p:spPr>
          <a:xfrm>
            <a:off x="4245253" y="3557904"/>
            <a:ext cx="1334859" cy="1296144"/>
          </a:xfrm>
          <a:prstGeom prst="roundRect">
            <a:avLst/>
          </a:prstGeom>
          <a:solidFill>
            <a:srgbClr val="92D050">
              <a:alpha val="3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Text Box 14"/>
          <p:cNvSpPr txBox="1">
            <a:spLocks noChangeArrowheads="1"/>
          </p:cNvSpPr>
          <p:nvPr/>
        </p:nvSpPr>
        <p:spPr bwMode="auto">
          <a:xfrm>
            <a:off x="2263585" y="5005524"/>
            <a:ext cx="1403376" cy="246221"/>
          </a:xfrm>
          <a:prstGeom prst="rect">
            <a:avLst/>
          </a:prstGeom>
          <a:solidFill>
            <a:schemeClr val="bg2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rgbClr val="171717"/>
                </a:solidFill>
                <a:latin typeface="Consolas"/>
              </a:rPr>
              <a:t>StreamAgg.Open</a:t>
            </a:r>
            <a:r>
              <a:rPr lang="en-US" sz="1000" b="1" dirty="0">
                <a:solidFill>
                  <a:srgbClr val="171717"/>
                </a:solidFill>
                <a:latin typeface="Consolas"/>
              </a:rPr>
              <a:t>()</a:t>
            </a:r>
            <a:endParaRPr lang="pt-BR" sz="1000" b="1" dirty="0">
              <a:solidFill>
                <a:srgbClr val="171717"/>
              </a:solidFill>
              <a:latin typeface="Consolas"/>
            </a:endParaRP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2185386" y="5275029"/>
            <a:ext cx="1522518" cy="246221"/>
          </a:xfrm>
          <a:prstGeom prst="rect">
            <a:avLst/>
          </a:prstGeom>
          <a:solidFill>
            <a:schemeClr val="bg2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rgbClr val="171717"/>
                </a:solidFill>
                <a:latin typeface="Consolas"/>
              </a:rPr>
              <a:t>StreamAgg.GetNext</a:t>
            </a:r>
            <a:r>
              <a:rPr lang="en-US" sz="1000" b="1" dirty="0">
                <a:solidFill>
                  <a:srgbClr val="171717"/>
                </a:solidFill>
                <a:latin typeface="Consolas"/>
              </a:rPr>
              <a:t>()</a:t>
            </a:r>
            <a:endParaRPr lang="pt-BR" sz="1000" b="1" dirty="0">
              <a:solidFill>
                <a:srgbClr val="171717"/>
              </a:solidFill>
              <a:latin typeface="Consolas"/>
            </a:endParaRPr>
          </a:p>
        </p:txBody>
      </p:sp>
      <p:sp>
        <p:nvSpPr>
          <p:cNvPr id="18" name="Text Box 14"/>
          <p:cNvSpPr txBox="1">
            <a:spLocks noChangeArrowheads="1"/>
          </p:cNvSpPr>
          <p:nvPr/>
        </p:nvSpPr>
        <p:spPr bwMode="auto">
          <a:xfrm>
            <a:off x="2267612" y="5540887"/>
            <a:ext cx="1395321" cy="236613"/>
          </a:xfrm>
          <a:prstGeom prst="rect">
            <a:avLst/>
          </a:prstGeom>
          <a:solidFill>
            <a:schemeClr val="bg2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rgbClr val="171717"/>
                </a:solidFill>
                <a:latin typeface="Consolas"/>
              </a:rPr>
              <a:t>StreamAgg.Close</a:t>
            </a:r>
            <a:r>
              <a:rPr lang="en-US" sz="1000" b="1" dirty="0">
                <a:solidFill>
                  <a:srgbClr val="171717"/>
                </a:solidFill>
                <a:latin typeface="Consolas"/>
              </a:rPr>
              <a:t>()</a:t>
            </a:r>
            <a:endParaRPr lang="pt-BR" sz="1000" b="1" dirty="0">
              <a:solidFill>
                <a:srgbClr val="171717"/>
              </a:solidFill>
              <a:latin typeface="Consolas"/>
            </a:endParaRPr>
          </a:p>
        </p:txBody>
      </p:sp>
      <p:sp>
        <p:nvSpPr>
          <p:cNvPr id="22" name="Text Box 14"/>
          <p:cNvSpPr txBox="1">
            <a:spLocks noChangeArrowheads="1"/>
          </p:cNvSpPr>
          <p:nvPr/>
        </p:nvSpPr>
        <p:spPr bwMode="auto">
          <a:xfrm>
            <a:off x="4361894" y="4990776"/>
            <a:ext cx="1083473" cy="246221"/>
          </a:xfrm>
          <a:prstGeom prst="rect">
            <a:avLst/>
          </a:prstGeom>
          <a:solidFill>
            <a:schemeClr val="bg2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rgbClr val="171717"/>
                </a:solidFill>
                <a:latin typeface="Consolas"/>
              </a:rPr>
              <a:t>Top.Open</a:t>
            </a:r>
            <a:r>
              <a:rPr lang="en-US" sz="1000" b="1" dirty="0">
                <a:solidFill>
                  <a:srgbClr val="171717"/>
                </a:solidFill>
                <a:latin typeface="Consolas"/>
              </a:rPr>
              <a:t>()</a:t>
            </a:r>
            <a:endParaRPr lang="pt-BR" sz="1000" b="1" dirty="0">
              <a:solidFill>
                <a:srgbClr val="171717"/>
              </a:solidFill>
              <a:latin typeface="Consolas"/>
            </a:endParaRPr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4320892" y="5260281"/>
            <a:ext cx="1187212" cy="246221"/>
          </a:xfrm>
          <a:prstGeom prst="rect">
            <a:avLst/>
          </a:prstGeom>
          <a:solidFill>
            <a:schemeClr val="bg2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rgbClr val="171717"/>
                </a:solidFill>
                <a:latin typeface="Consolas"/>
              </a:rPr>
              <a:t>Top.GetNext</a:t>
            </a:r>
            <a:r>
              <a:rPr lang="en-US" sz="1000" b="1" dirty="0">
                <a:solidFill>
                  <a:srgbClr val="171717"/>
                </a:solidFill>
                <a:latin typeface="Consolas"/>
              </a:rPr>
              <a:t>()</a:t>
            </a:r>
            <a:endParaRPr lang="pt-BR" sz="1000" b="1" dirty="0">
              <a:solidFill>
                <a:srgbClr val="171717"/>
              </a:solidFill>
              <a:latin typeface="Consolas"/>
            </a:endParaRPr>
          </a:p>
        </p:txBody>
      </p:sp>
      <p:sp>
        <p:nvSpPr>
          <p:cNvPr id="25" name="Text Box 14"/>
          <p:cNvSpPr txBox="1">
            <a:spLocks noChangeArrowheads="1"/>
          </p:cNvSpPr>
          <p:nvPr/>
        </p:nvSpPr>
        <p:spPr bwMode="auto">
          <a:xfrm>
            <a:off x="4400768" y="5526139"/>
            <a:ext cx="1035218" cy="246221"/>
          </a:xfrm>
          <a:prstGeom prst="rect">
            <a:avLst/>
          </a:prstGeom>
          <a:solidFill>
            <a:schemeClr val="bg2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rgbClr val="171717"/>
                </a:solidFill>
                <a:latin typeface="Consolas"/>
              </a:rPr>
              <a:t>Top.Close</a:t>
            </a:r>
            <a:r>
              <a:rPr lang="en-US" sz="1000" b="1" dirty="0">
                <a:solidFill>
                  <a:srgbClr val="171717"/>
                </a:solidFill>
                <a:latin typeface="Consolas"/>
              </a:rPr>
              <a:t>()</a:t>
            </a:r>
            <a:endParaRPr lang="pt-BR" sz="1000" b="1" dirty="0">
              <a:solidFill>
                <a:srgbClr val="171717"/>
              </a:solidFill>
              <a:latin typeface="Consolas"/>
            </a:endParaRPr>
          </a:p>
        </p:txBody>
      </p:sp>
      <p:sp>
        <p:nvSpPr>
          <p:cNvPr id="26" name="Text Box 14"/>
          <p:cNvSpPr txBox="1">
            <a:spLocks noChangeArrowheads="1"/>
          </p:cNvSpPr>
          <p:nvPr/>
        </p:nvSpPr>
        <p:spPr bwMode="auto">
          <a:xfrm>
            <a:off x="6455435" y="4961197"/>
            <a:ext cx="2068750" cy="248175"/>
          </a:xfrm>
          <a:prstGeom prst="rect">
            <a:avLst/>
          </a:prstGeom>
          <a:solidFill>
            <a:schemeClr val="bg2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rgbClr val="171717"/>
                </a:solidFill>
                <a:latin typeface="Consolas"/>
              </a:rPr>
              <a:t>ClusteredIndexScan.Open</a:t>
            </a:r>
            <a:r>
              <a:rPr lang="en-US" sz="1000" b="1" dirty="0">
                <a:solidFill>
                  <a:srgbClr val="171717"/>
                </a:solidFill>
                <a:latin typeface="Consolas"/>
              </a:rPr>
              <a:t>()</a:t>
            </a:r>
            <a:endParaRPr lang="pt-BR" sz="1000" b="1" dirty="0">
              <a:solidFill>
                <a:srgbClr val="171717"/>
              </a:solidFill>
              <a:latin typeface="Consolas"/>
            </a:endParaRPr>
          </a:p>
        </p:txBody>
      </p:sp>
      <p:sp>
        <p:nvSpPr>
          <p:cNvPr id="27" name="Text Box 14"/>
          <p:cNvSpPr txBox="1">
            <a:spLocks noChangeArrowheads="1"/>
          </p:cNvSpPr>
          <p:nvPr/>
        </p:nvSpPr>
        <p:spPr bwMode="auto">
          <a:xfrm>
            <a:off x="6444208" y="5230785"/>
            <a:ext cx="2152940" cy="246221"/>
          </a:xfrm>
          <a:prstGeom prst="rect">
            <a:avLst/>
          </a:prstGeom>
          <a:solidFill>
            <a:schemeClr val="bg2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rgbClr val="171717"/>
                </a:solidFill>
                <a:latin typeface="Consolas"/>
              </a:rPr>
              <a:t>ClusteredIndexScan.GetNext</a:t>
            </a:r>
            <a:r>
              <a:rPr lang="en-US" sz="1000" b="1" dirty="0">
                <a:solidFill>
                  <a:srgbClr val="171717"/>
                </a:solidFill>
                <a:latin typeface="Consolas"/>
              </a:rPr>
              <a:t>()</a:t>
            </a:r>
            <a:endParaRPr lang="pt-BR" sz="1000" b="1" dirty="0">
              <a:solidFill>
                <a:srgbClr val="171717"/>
              </a:solidFill>
              <a:latin typeface="Consolas"/>
            </a:endParaRPr>
          </a:p>
        </p:txBody>
      </p:sp>
      <p:sp>
        <p:nvSpPr>
          <p:cNvPr id="28" name="Text Box 14"/>
          <p:cNvSpPr txBox="1">
            <a:spLocks noChangeArrowheads="1"/>
          </p:cNvSpPr>
          <p:nvPr/>
        </p:nvSpPr>
        <p:spPr bwMode="auto">
          <a:xfrm>
            <a:off x="6490055" y="5496643"/>
            <a:ext cx="2080522" cy="236613"/>
          </a:xfrm>
          <a:prstGeom prst="rect">
            <a:avLst/>
          </a:prstGeom>
          <a:solidFill>
            <a:schemeClr val="bg2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rgbClr val="171717"/>
                </a:solidFill>
                <a:latin typeface="Consolas"/>
              </a:rPr>
              <a:t>ClusteredIndexScan.Close</a:t>
            </a:r>
            <a:r>
              <a:rPr lang="en-US" sz="1000" b="1" dirty="0">
                <a:solidFill>
                  <a:srgbClr val="171717"/>
                </a:solidFill>
                <a:latin typeface="Consolas"/>
              </a:rPr>
              <a:t>()</a:t>
            </a:r>
            <a:endParaRPr lang="pt-BR" sz="1000" b="1" dirty="0">
              <a:solidFill>
                <a:srgbClr val="171717"/>
              </a:solidFill>
              <a:latin typeface="Consolas"/>
            </a:endParaRPr>
          </a:p>
        </p:txBody>
      </p:sp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1899822" y="1052736"/>
            <a:ext cx="1526916" cy="2308324"/>
          </a:xfrm>
          <a:prstGeom prst="rect">
            <a:avLst/>
          </a:prstGeom>
          <a:solidFill>
            <a:schemeClr val="bg2"/>
          </a:solidFill>
          <a:ln w="9525">
            <a:solidFill>
              <a:srgbClr val="0000FF"/>
            </a:solidFill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square">
            <a:spAutoFit/>
          </a:bodyPr>
          <a:lstStyle/>
          <a:p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|---|----- |</a:t>
            </a:r>
          </a:p>
          <a:p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| ID|Col1  |</a:t>
            </a:r>
          </a:p>
          <a:p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|---|----- |</a:t>
            </a:r>
          </a:p>
          <a:p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| 1 | B    |</a:t>
            </a:r>
          </a:p>
          <a:p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| 2 | B    |</a:t>
            </a:r>
          </a:p>
          <a:p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| 3 | A    |</a:t>
            </a:r>
          </a:p>
          <a:p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| 4 | A    |</a:t>
            </a:r>
          </a:p>
          <a:p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| 5 | C    |</a:t>
            </a:r>
          </a:p>
          <a:p>
            <a:r>
              <a:rPr lang="pt-BR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|---|----- |</a:t>
            </a:r>
          </a:p>
        </p:txBody>
      </p:sp>
      <p:cxnSp>
        <p:nvCxnSpPr>
          <p:cNvPr id="5" name="Straight Arrow Connector 4"/>
          <p:cNvCxnSpPr>
            <a:stCxn id="12" idx="2"/>
            <a:endCxn id="1030" idx="0"/>
          </p:cNvCxnSpPr>
          <p:nvPr/>
        </p:nvCxnSpPr>
        <p:spPr>
          <a:xfrm>
            <a:off x="4912683" y="4854048"/>
            <a:ext cx="413097" cy="10952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892" y="5949280"/>
            <a:ext cx="2009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Rectangle 30"/>
          <p:cNvSpPr/>
          <p:nvPr/>
        </p:nvSpPr>
        <p:spPr>
          <a:xfrm>
            <a:off x="6687996" y="4047576"/>
            <a:ext cx="817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/>
              </a:rPr>
              <a:t>| 5 |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424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0.52605 0.18866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02" y="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28 1.85185E-6 L -0.24723 1.85185E-6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8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723 1.85185E-6 L -0.46771 -0.00139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24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6771 -0.00139 L -0.66459 -0.00139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6" grpId="0" animBg="1"/>
      <p:bldP spid="17" grpId="0" animBg="1"/>
      <p:bldP spid="17" grpId="1" animBg="1"/>
      <p:bldP spid="18" grpId="0" animBg="1"/>
      <p:bldP spid="22" grpId="0" animBg="1"/>
      <p:bldP spid="24" grpId="0" animBg="1"/>
      <p:bldP spid="24" grpId="1" animBg="1"/>
      <p:bldP spid="25" grpId="0" animBg="1"/>
      <p:bldP spid="26" grpId="0" animBg="1"/>
      <p:bldP spid="27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4000" dirty="0"/>
              <a:t>Estimated </a:t>
            </a:r>
            <a:r>
              <a:rPr lang="en-US" sz="4000" dirty="0" err="1"/>
              <a:t>vs</a:t>
            </a:r>
            <a:r>
              <a:rPr lang="en-US" sz="4000" dirty="0"/>
              <a:t> Actual Plans</a:t>
            </a:r>
          </a:p>
        </p:txBody>
      </p:sp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C3A856E-1ACD-4D5D-B388-75DDA1C32191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24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7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93E9B58B-3025-4D00-8F9B-5CE1A3B4CE3F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24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6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5AB0FF6-F850-41BC-802A-1EF86044CC26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24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5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C7C94BDB-C5DB-4F95-A346-BF7E409D4CC8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24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4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E54820FF-DA05-4CA4-B8F6-61129EB6B6C5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24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6328458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070350"/>
            <a:ext cx="6483684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592044" y="1230868"/>
            <a:ext cx="5814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Plano Estimado</a:t>
            </a:r>
            <a:r>
              <a:rPr lang="pt-BR" dirty="0"/>
              <a:t>, 200 mil linhas da tabela de Pedidos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1592044" y="3701018"/>
            <a:ext cx="2368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Plano Atual</a:t>
            </a:r>
            <a:r>
              <a:rPr lang="pt-BR" dirty="0"/>
              <a:t>, 0 linhas</a:t>
            </a:r>
          </a:p>
        </p:txBody>
      </p:sp>
    </p:spTree>
    <p:extLst>
      <p:ext uri="{BB962C8B-B14F-4D97-AF65-F5344CB8AC3E}">
        <p14:creationId xmlns:p14="http://schemas.microsoft.com/office/powerpoint/2010/main" val="34197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sz="4000" dirty="0" err="1"/>
              <a:t>Operadores</a:t>
            </a:r>
            <a:r>
              <a:rPr lang="en-US" sz="4000" dirty="0"/>
              <a:t> (Operators </a:t>
            </a:r>
            <a:r>
              <a:rPr lang="en-US" sz="4000" dirty="0" err="1"/>
              <a:t>ou</a:t>
            </a:r>
            <a:r>
              <a:rPr lang="en-US" sz="4000" dirty="0"/>
              <a:t> Iterators)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formados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Operadores</a:t>
            </a:r>
            <a:endParaRPr lang="en-US" dirty="0"/>
          </a:p>
          <a:p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Operadores</a:t>
            </a:r>
            <a:r>
              <a:rPr lang="en-US" dirty="0"/>
              <a:t>:</a:t>
            </a:r>
          </a:p>
        </p:txBody>
      </p:sp>
      <p:sp>
        <p:nvSpPr>
          <p:cNvPr id="8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C3A856E-1ACD-4D5D-B388-75DDA1C32191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25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7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93E9B58B-3025-4D00-8F9B-5CE1A3B4CE3F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25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6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5AB0FF6-F850-41BC-802A-1EF86044CC26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25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5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C7C94BDB-C5DB-4F95-A346-BF7E409D4CC8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25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4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E54820FF-DA05-4CA4-B8F6-61129EB6B6C5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25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graphicFrame>
        <p:nvGraphicFramePr>
          <p:cNvPr id="12" name="Tabe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456097"/>
              </p:ext>
            </p:extLst>
          </p:nvPr>
        </p:nvGraphicFramePr>
        <p:xfrm>
          <a:off x="838200" y="2667000"/>
          <a:ext cx="6096000" cy="1854200"/>
        </p:xfrm>
        <a:graphic>
          <a:graphicData uri="http://schemas.openxmlformats.org/drawingml/2006/table">
            <a:tbl>
              <a:tblPr bandRow="1">
                <a:tableStyleId>{3C2FFA5D-87B4-456A-9821-1D502468CF0F}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b="1" i="1" dirty="0" err="1"/>
                        <a:t>Seek</a:t>
                      </a:r>
                      <a:endParaRPr lang="pt-BR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i="1" dirty="0" err="1"/>
                        <a:t>Scan</a:t>
                      </a:r>
                      <a:endParaRPr lang="pt-BR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i="1" dirty="0" err="1"/>
                        <a:t>Joins</a:t>
                      </a:r>
                      <a:endParaRPr lang="pt-BR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i="1" dirty="0" err="1"/>
                        <a:t>Aggregações</a:t>
                      </a:r>
                      <a:endParaRPr lang="pt-BR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i="1" dirty="0" err="1"/>
                        <a:t>Sorts</a:t>
                      </a:r>
                      <a:endParaRPr lang="pt-BR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i="1" dirty="0" err="1"/>
                        <a:t>Spools</a:t>
                      </a:r>
                      <a:endParaRPr lang="pt-BR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i="1" dirty="0"/>
                        <a:t>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i="1" dirty="0" err="1"/>
                        <a:t>Insert</a:t>
                      </a:r>
                      <a:endParaRPr lang="pt-BR" b="1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i="1" dirty="0" err="1"/>
                        <a:t>Filter</a:t>
                      </a:r>
                      <a:endParaRPr lang="pt-BR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b="1" i="1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810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sz="4000" dirty="0" err="1"/>
              <a:t>Operadores</a:t>
            </a:r>
            <a:r>
              <a:rPr lang="en-US" sz="4000" dirty="0"/>
              <a:t> (Operators </a:t>
            </a:r>
            <a:r>
              <a:rPr lang="en-US" sz="4000" dirty="0" err="1"/>
              <a:t>ou</a:t>
            </a:r>
            <a:r>
              <a:rPr lang="en-US" sz="4000" dirty="0"/>
              <a:t> Iterators)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z="2000" dirty="0"/>
              <a:t>Operadores Lógicos</a:t>
            </a:r>
          </a:p>
          <a:p>
            <a:pPr lvl="1"/>
            <a:r>
              <a:rPr lang="pt-BR" sz="1600" dirty="0"/>
              <a:t>Descreve conceitualmente a tarefa que será realizada</a:t>
            </a:r>
          </a:p>
          <a:p>
            <a:pPr lvl="1"/>
            <a:r>
              <a:rPr lang="pt-BR" sz="1600" dirty="0"/>
              <a:t>Ex.: </a:t>
            </a:r>
            <a:r>
              <a:rPr lang="pt-BR" sz="1600" dirty="0" err="1"/>
              <a:t>Right</a:t>
            </a:r>
            <a:r>
              <a:rPr lang="pt-BR" sz="1600" dirty="0"/>
              <a:t> </a:t>
            </a:r>
            <a:r>
              <a:rPr lang="pt-BR" sz="1600" dirty="0" err="1"/>
              <a:t>Outer</a:t>
            </a:r>
            <a:r>
              <a:rPr lang="pt-BR" sz="1600" dirty="0"/>
              <a:t> </a:t>
            </a:r>
            <a:r>
              <a:rPr lang="pt-BR" sz="1600" dirty="0" err="1"/>
              <a:t>Join</a:t>
            </a:r>
            <a:r>
              <a:rPr lang="pt-BR" sz="1600" dirty="0"/>
              <a:t> e </a:t>
            </a:r>
            <a:r>
              <a:rPr lang="pt-BR" sz="1600" dirty="0" err="1"/>
              <a:t>Aggregate</a:t>
            </a:r>
            <a:endParaRPr lang="pt-BR" sz="1600" dirty="0"/>
          </a:p>
          <a:p>
            <a:r>
              <a:rPr lang="pt-BR" sz="2000" dirty="0"/>
              <a:t>Operadores Físicos</a:t>
            </a:r>
          </a:p>
          <a:p>
            <a:pPr lvl="1"/>
            <a:r>
              <a:rPr lang="pt-BR" sz="1600" dirty="0"/>
              <a:t>Operação física descrita no operadores lógicos</a:t>
            </a:r>
          </a:p>
          <a:p>
            <a:pPr lvl="1"/>
            <a:r>
              <a:rPr lang="pt-BR" sz="1600" dirty="0"/>
              <a:t>Ex.: </a:t>
            </a:r>
            <a:r>
              <a:rPr lang="pt-BR" sz="1600" dirty="0" err="1"/>
              <a:t>Hash</a:t>
            </a:r>
            <a:r>
              <a:rPr lang="pt-BR" sz="1600" dirty="0"/>
              <a:t> Match e </a:t>
            </a:r>
            <a:r>
              <a:rPr lang="pt-BR" sz="1600" dirty="0" err="1"/>
              <a:t>Stream</a:t>
            </a:r>
            <a:r>
              <a:rPr lang="pt-BR" sz="1600" dirty="0"/>
              <a:t> </a:t>
            </a:r>
            <a:r>
              <a:rPr lang="pt-BR" sz="1600" dirty="0" err="1"/>
              <a:t>Aggregate</a:t>
            </a:r>
            <a:endParaRPr lang="pt-BR" sz="1600" dirty="0"/>
          </a:p>
          <a:p>
            <a:r>
              <a:rPr lang="pt-BR" sz="2000" dirty="0"/>
              <a:t>Operadores do tipo “</a:t>
            </a:r>
            <a:r>
              <a:rPr lang="pt-BR" sz="2000" dirty="0" err="1"/>
              <a:t>NonBlocking</a:t>
            </a:r>
            <a:r>
              <a:rPr lang="pt-BR" sz="2000" dirty="0"/>
              <a:t>”</a:t>
            </a:r>
          </a:p>
          <a:p>
            <a:pPr lvl="1"/>
            <a:r>
              <a:rPr lang="pt-BR" sz="1600" dirty="0"/>
              <a:t>Lê, processa e já retorna a linha para o próximo operador</a:t>
            </a:r>
          </a:p>
          <a:p>
            <a:pPr lvl="1"/>
            <a:r>
              <a:rPr lang="pt-BR" sz="1600" dirty="0"/>
              <a:t>Ex.: </a:t>
            </a:r>
            <a:r>
              <a:rPr lang="pt-BR" sz="1600" dirty="0" err="1"/>
              <a:t>Nested</a:t>
            </a:r>
            <a:r>
              <a:rPr lang="pt-BR" sz="1600" dirty="0"/>
              <a:t> Loop ou </a:t>
            </a:r>
            <a:r>
              <a:rPr lang="pt-BR" sz="1600" dirty="0" err="1"/>
              <a:t>Lazy</a:t>
            </a:r>
            <a:r>
              <a:rPr lang="pt-BR" sz="1600" dirty="0"/>
              <a:t> </a:t>
            </a:r>
            <a:r>
              <a:rPr lang="pt-BR" sz="1600" dirty="0" err="1"/>
              <a:t>Spool</a:t>
            </a:r>
            <a:endParaRPr lang="pt-BR" sz="1600" dirty="0"/>
          </a:p>
          <a:p>
            <a:r>
              <a:rPr lang="pt-BR" sz="2000" dirty="0"/>
              <a:t>Operadores do tipo “</a:t>
            </a:r>
            <a:r>
              <a:rPr lang="pt-BR" sz="2000" dirty="0" err="1"/>
              <a:t>Blocking</a:t>
            </a:r>
            <a:r>
              <a:rPr lang="pt-BR" sz="2000" dirty="0"/>
              <a:t>” ou “Stop </a:t>
            </a:r>
            <a:r>
              <a:rPr lang="pt-BR" sz="2000" dirty="0" err="1"/>
              <a:t>and</a:t>
            </a:r>
            <a:r>
              <a:rPr lang="pt-BR" sz="2000" dirty="0"/>
              <a:t> Go”</a:t>
            </a:r>
          </a:p>
          <a:p>
            <a:pPr lvl="1"/>
            <a:r>
              <a:rPr lang="en-US" sz="1600" dirty="0" err="1"/>
              <a:t>Podem</a:t>
            </a:r>
            <a:r>
              <a:rPr lang="en-US" sz="1600" dirty="0"/>
              <a:t> </a:t>
            </a:r>
            <a:r>
              <a:rPr lang="en-US" sz="1600" dirty="0" err="1"/>
              <a:t>afetar</a:t>
            </a:r>
            <a:r>
              <a:rPr lang="en-US" sz="1600" dirty="0"/>
              <a:t> a performance de </a:t>
            </a:r>
            <a:r>
              <a:rPr lang="en-US" sz="1600" dirty="0" err="1"/>
              <a:t>consultas</a:t>
            </a:r>
            <a:r>
              <a:rPr lang="en-US" sz="1600" dirty="0"/>
              <a:t> com TOP </a:t>
            </a:r>
            <a:r>
              <a:rPr lang="en-US" sz="1600" dirty="0" err="1"/>
              <a:t>ou</a:t>
            </a:r>
            <a:r>
              <a:rPr lang="en-US" sz="1600" dirty="0"/>
              <a:t> FAST N </a:t>
            </a:r>
            <a:r>
              <a:rPr lang="en-US" sz="1600" dirty="0" err="1"/>
              <a:t>ou</a:t>
            </a:r>
            <a:r>
              <a:rPr lang="en-US" sz="1600" dirty="0"/>
              <a:t> EXISTS.</a:t>
            </a:r>
          </a:p>
          <a:p>
            <a:pPr lvl="1"/>
            <a:r>
              <a:rPr lang="pt-BR" sz="1600" dirty="0"/>
              <a:t>Ex.: </a:t>
            </a:r>
            <a:r>
              <a:rPr lang="pt-BR" sz="1600" dirty="0" err="1"/>
              <a:t>Sort</a:t>
            </a:r>
            <a:r>
              <a:rPr lang="pt-BR" sz="1600" dirty="0"/>
              <a:t> ou </a:t>
            </a:r>
            <a:r>
              <a:rPr lang="pt-BR" sz="1600" dirty="0" err="1"/>
              <a:t>Eager</a:t>
            </a:r>
            <a:r>
              <a:rPr lang="pt-BR" sz="1600" dirty="0"/>
              <a:t> </a:t>
            </a:r>
            <a:r>
              <a:rPr lang="pt-BR" sz="1600" dirty="0" err="1"/>
              <a:t>Spool</a:t>
            </a:r>
            <a:endParaRPr lang="pt-BR" sz="1600" dirty="0"/>
          </a:p>
        </p:txBody>
      </p:sp>
      <p:sp>
        <p:nvSpPr>
          <p:cNvPr id="8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C3A856E-1ACD-4D5D-B388-75DDA1C32191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26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7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93E9B58B-3025-4D00-8F9B-5CE1A3B4CE3F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26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6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5AB0FF6-F850-41BC-802A-1EF86044CC26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26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5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C7C94BDB-C5DB-4F95-A346-BF7E409D4CC8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26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4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E54820FF-DA05-4CA4-B8F6-61129EB6B6C5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26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9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sz="4000" dirty="0" err="1"/>
              <a:t>Operadores</a:t>
            </a:r>
            <a:r>
              <a:rPr lang="en-US" sz="4000" dirty="0"/>
              <a:t> (Operators </a:t>
            </a:r>
            <a:r>
              <a:rPr lang="en-US" sz="4000" dirty="0" err="1"/>
              <a:t>ou</a:t>
            </a:r>
            <a:r>
              <a:rPr lang="en-US" sz="4000" dirty="0"/>
              <a:t> Iterators)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err="1"/>
              <a:t>Propriedades</a:t>
            </a:r>
            <a:r>
              <a:rPr lang="en-US" sz="2000" dirty="0"/>
              <a:t> dos </a:t>
            </a:r>
            <a:r>
              <a:rPr lang="en-US" sz="2000" dirty="0" err="1"/>
              <a:t>Operadores</a:t>
            </a:r>
            <a:r>
              <a:rPr lang="en-US" sz="2000" dirty="0"/>
              <a:t>:</a:t>
            </a:r>
          </a:p>
          <a:p>
            <a:endParaRPr lang="pt-BR" sz="1600" dirty="0"/>
          </a:p>
        </p:txBody>
      </p:sp>
      <p:sp>
        <p:nvSpPr>
          <p:cNvPr id="8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C3A856E-1ACD-4D5D-B388-75DDA1C32191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27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7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93E9B58B-3025-4D00-8F9B-5CE1A3B4CE3F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27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6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5AB0FF6-F850-41BC-802A-1EF86044CC26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27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5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C7C94BDB-C5DB-4F95-A346-BF7E409D4CC8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27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4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E54820FF-DA05-4CA4-B8F6-61129EB6B6C5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27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095" y="1752600"/>
            <a:ext cx="2896705" cy="474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25" y="1752600"/>
            <a:ext cx="2872903" cy="4899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92941"/>
            <a:ext cx="2876550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013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eaLnBrk="1" hangingPunct="1"/>
            <a:r>
              <a:rPr lang="en-US" sz="4000" dirty="0" err="1"/>
              <a:t>Operadores</a:t>
            </a:r>
            <a:r>
              <a:rPr lang="en-US" sz="4000" dirty="0"/>
              <a:t> (Operators </a:t>
            </a:r>
            <a:r>
              <a:rPr lang="en-US" sz="4000" dirty="0" err="1"/>
              <a:t>ou</a:t>
            </a:r>
            <a:r>
              <a:rPr lang="en-US" sz="4000" dirty="0"/>
              <a:t> Iterators)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000"/>
              <a:t>O que significa este número Cost ?</a:t>
            </a:r>
          </a:p>
          <a:p>
            <a:pPr marL="0" indent="0">
              <a:buNone/>
            </a:pPr>
            <a:endParaRPr lang="pt-BR" sz="2000"/>
          </a:p>
          <a:p>
            <a:r>
              <a:rPr lang="pt-BR" sz="2000"/>
              <a:t>Em nossas máquinas o número não representa milisegundos ou segundos. É apenas um número para comparação entre os planos e medir o custo dos operadores</a:t>
            </a:r>
          </a:p>
          <a:p>
            <a:r>
              <a:rPr lang="pt-BR" sz="2000"/>
              <a:t>Benchmark criado provavelmente </a:t>
            </a:r>
          </a:p>
          <a:p>
            <a:pPr marL="0" indent="0">
              <a:buNone/>
            </a:pPr>
            <a:r>
              <a:rPr lang="pt-BR" sz="2000"/>
              <a:t>     no SQL Server 7.0</a:t>
            </a:r>
          </a:p>
          <a:p>
            <a:r>
              <a:rPr lang="pt-BR" sz="2000"/>
              <a:t>Na máquina do Nick isso representa </a:t>
            </a:r>
          </a:p>
          <a:p>
            <a:pPr marL="0" indent="0">
              <a:buNone/>
            </a:pPr>
            <a:r>
              <a:rPr lang="pt-BR" sz="2000"/>
              <a:t>     segundos</a:t>
            </a:r>
          </a:p>
          <a:p>
            <a:r>
              <a:rPr lang="pt-BR" sz="2000"/>
              <a:t>O que rodava na máquina dele em 1 </a:t>
            </a:r>
          </a:p>
          <a:p>
            <a:pPr marL="0" indent="0">
              <a:buNone/>
            </a:pPr>
            <a:r>
              <a:rPr lang="pt-BR" sz="2000"/>
              <a:t>     segundo roda em nossa máquina em </a:t>
            </a:r>
          </a:p>
          <a:p>
            <a:pPr marL="0" indent="0">
              <a:buNone/>
            </a:pPr>
            <a:r>
              <a:rPr lang="pt-BR" sz="2000"/>
              <a:t>     0.000...</a:t>
            </a:r>
          </a:p>
          <a:p>
            <a:endParaRPr lang="pt-BR" sz="1600"/>
          </a:p>
        </p:txBody>
      </p:sp>
      <p:sp>
        <p:nvSpPr>
          <p:cNvPr id="8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C3A856E-1ACD-4D5D-B388-75DDA1C32191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28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7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93E9B58B-3025-4D00-8F9B-5CE1A3B4CE3F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28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6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5AB0FF6-F850-41BC-802A-1EF86044CC26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28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5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C7C94BDB-C5DB-4F95-A346-BF7E409D4CC8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28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4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E54820FF-DA05-4CA4-B8F6-61129EB6B6C5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28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5336005"/>
            <a:ext cx="2085975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352800"/>
            <a:ext cx="2876550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" name="Conector de seta reta 2"/>
          <p:cNvCxnSpPr/>
          <p:nvPr/>
        </p:nvCxnSpPr>
        <p:spPr>
          <a:xfrm flipH="1">
            <a:off x="5362575" y="5181600"/>
            <a:ext cx="2790825" cy="53624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533400" y="6172200"/>
            <a:ext cx="54425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Fonte: Blog do MCM Christian Bolton, confirmado por Craig </a:t>
            </a:r>
            <a:r>
              <a:rPr lang="pt-BR" sz="1200" dirty="0" err="1"/>
              <a:t>Freedman</a:t>
            </a:r>
            <a:r>
              <a:rPr lang="pt-BR" sz="1200" dirty="0"/>
              <a:t> MS</a:t>
            </a:r>
          </a:p>
        </p:txBody>
      </p:sp>
    </p:spTree>
    <p:extLst>
      <p:ext uri="{BB962C8B-B14F-4D97-AF65-F5344CB8AC3E}">
        <p14:creationId xmlns:p14="http://schemas.microsoft.com/office/powerpoint/2010/main" val="377300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4000" dirty="0"/>
              <a:t>Plano de </a:t>
            </a:r>
            <a:r>
              <a:rPr lang="en-US" sz="4000" dirty="0" err="1"/>
              <a:t>Execução</a:t>
            </a:r>
            <a:r>
              <a:rPr lang="en-US" sz="4000" dirty="0"/>
              <a:t> - </a:t>
            </a:r>
            <a:r>
              <a:rPr lang="en-US" sz="4000" dirty="0" err="1"/>
              <a:t>Setas</a:t>
            </a:r>
            <a:endParaRPr lang="en-US" sz="4000" dirty="0"/>
          </a:p>
        </p:txBody>
      </p:sp>
      <p:sp>
        <p:nvSpPr>
          <p:cNvPr id="14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z="2000" dirty="0"/>
              <a:t>Analisar a espessura das setas</a:t>
            </a:r>
          </a:p>
          <a:p>
            <a:r>
              <a:rPr lang="pt-BR" sz="2000" dirty="0"/>
              <a:t>Comparar os valores do plano estimado VS atual</a:t>
            </a:r>
          </a:p>
          <a:p>
            <a:endParaRPr lang="pt-BR" sz="1600" dirty="0"/>
          </a:p>
        </p:txBody>
      </p:sp>
      <p:sp>
        <p:nvSpPr>
          <p:cNvPr id="8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C3A856E-1ACD-4D5D-B388-75DDA1C32191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29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7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93E9B58B-3025-4D00-8F9B-5CE1A3B4CE3F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29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6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5AB0FF6-F850-41BC-802A-1EF86044CC26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29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5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C7C94BDB-C5DB-4F95-A346-BF7E409D4CC8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29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4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E54820FF-DA05-4CA4-B8F6-61129EB6B6C5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29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" y="4419600"/>
            <a:ext cx="8343900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09825"/>
            <a:ext cx="85344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Conector de seta reta 10"/>
          <p:cNvCxnSpPr/>
          <p:nvPr/>
        </p:nvCxnSpPr>
        <p:spPr>
          <a:xfrm flipH="1">
            <a:off x="4800600" y="2743200"/>
            <a:ext cx="1066800" cy="1066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>
            <a:endCxn id="26" idx="3"/>
          </p:cNvCxnSpPr>
          <p:nvPr/>
        </p:nvCxnSpPr>
        <p:spPr>
          <a:xfrm flipH="1">
            <a:off x="6013932" y="5257800"/>
            <a:ext cx="1453668" cy="7620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1905000" y="3886200"/>
            <a:ext cx="5482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Consegue ver a diferença na espessura da seta? </a:t>
            </a:r>
            <a:r>
              <a:rPr lang="pt-BR" i="1" dirty="0">
                <a:sym typeface="Wingdings" pitchFamily="2" charset="2"/>
              </a:rPr>
              <a:t></a:t>
            </a:r>
            <a:endParaRPr lang="pt-BR" i="1" dirty="0"/>
          </a:p>
        </p:txBody>
      </p:sp>
      <p:cxnSp>
        <p:nvCxnSpPr>
          <p:cNvPr id="22" name="Conector de seta reta 21"/>
          <p:cNvCxnSpPr/>
          <p:nvPr/>
        </p:nvCxnSpPr>
        <p:spPr>
          <a:xfrm>
            <a:off x="2743200" y="2846294"/>
            <a:ext cx="1905000" cy="96370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/>
          <p:cNvSpPr txBox="1"/>
          <p:nvPr/>
        </p:nvSpPr>
        <p:spPr>
          <a:xfrm>
            <a:off x="2057400" y="5835134"/>
            <a:ext cx="395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Estimativa um pouco equivocada! </a:t>
            </a:r>
            <a:r>
              <a:rPr lang="pt-BR" i="1" dirty="0">
                <a:sym typeface="Wingdings" pitchFamily="2" charset="2"/>
              </a:rPr>
              <a:t>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416701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Processo de otimização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323528" y="1916832"/>
            <a:ext cx="8358187" cy="4464496"/>
          </a:xfrm>
        </p:spPr>
        <p:txBody>
          <a:bodyPr>
            <a:noAutofit/>
          </a:bodyPr>
          <a:lstStyle/>
          <a:p>
            <a:r>
              <a:rPr lang="en-US" sz="2800" dirty="0"/>
              <a:t>Como </a:t>
            </a:r>
            <a:r>
              <a:rPr lang="en-US" sz="2800" dirty="0" err="1"/>
              <a:t>identificar</a:t>
            </a:r>
            <a:r>
              <a:rPr lang="en-US" sz="2800" dirty="0"/>
              <a:t> </a:t>
            </a:r>
            <a:r>
              <a:rPr lang="en-US" sz="2800" dirty="0" err="1"/>
              <a:t>os</a:t>
            </a:r>
            <a:r>
              <a:rPr lang="en-US" sz="2800" dirty="0"/>
              <a:t> </a:t>
            </a:r>
            <a:r>
              <a:rPr lang="en-US" sz="2800" dirty="0" err="1"/>
              <a:t>problemas</a:t>
            </a:r>
            <a:r>
              <a:rPr lang="en-US" sz="2800" dirty="0"/>
              <a:t> </a:t>
            </a:r>
            <a:r>
              <a:rPr lang="en-US" sz="2800" dirty="0" err="1"/>
              <a:t>atuais</a:t>
            </a:r>
            <a:r>
              <a:rPr lang="en-US" sz="2800" dirty="0"/>
              <a:t>?</a:t>
            </a:r>
          </a:p>
          <a:p>
            <a:r>
              <a:rPr lang="en-US" sz="2800" dirty="0" err="1"/>
              <a:t>Considerando</a:t>
            </a:r>
            <a:r>
              <a:rPr lang="en-US" sz="2800" dirty="0"/>
              <a:t> </a:t>
            </a:r>
            <a:r>
              <a:rPr lang="en-US" sz="2800" dirty="0" err="1"/>
              <a:t>todo</a:t>
            </a:r>
            <a:r>
              <a:rPr lang="en-US" sz="2800" dirty="0"/>
              <a:t> o </a:t>
            </a:r>
            <a:r>
              <a:rPr lang="en-US" sz="2800" dirty="0" err="1"/>
              <a:t>processo</a:t>
            </a:r>
            <a:r>
              <a:rPr lang="en-US" sz="2800" dirty="0"/>
              <a:t>, </a:t>
            </a:r>
            <a:r>
              <a:rPr lang="en-US" sz="2800" dirty="0" err="1"/>
              <a:t>qual</a:t>
            </a:r>
            <a:r>
              <a:rPr lang="en-US" sz="2800" dirty="0"/>
              <a:t> é o </a:t>
            </a:r>
            <a:r>
              <a:rPr lang="en-US" sz="2800" dirty="0" err="1"/>
              <a:t>percentual</a:t>
            </a:r>
            <a:r>
              <a:rPr lang="en-US" sz="2800" dirty="0"/>
              <a:t> de tempo </a:t>
            </a:r>
            <a:r>
              <a:rPr lang="en-US" sz="2800" dirty="0" err="1"/>
              <a:t>gasto</a:t>
            </a:r>
            <a:r>
              <a:rPr lang="en-US" sz="2800" dirty="0"/>
              <a:t> </a:t>
            </a:r>
            <a:r>
              <a:rPr lang="en-US" sz="2800" dirty="0" err="1"/>
              <a:t>pelo</a:t>
            </a:r>
            <a:r>
              <a:rPr lang="en-US" sz="2800" dirty="0"/>
              <a:t> SQL Server?</a:t>
            </a:r>
          </a:p>
          <a:p>
            <a:r>
              <a:rPr lang="en-US" sz="2800" dirty="0" err="1"/>
              <a:t>Qual</a:t>
            </a:r>
            <a:r>
              <a:rPr lang="en-US" sz="2800" dirty="0"/>
              <a:t> </a:t>
            </a:r>
            <a:r>
              <a:rPr lang="en-US" sz="2800" dirty="0" err="1"/>
              <a:t>procedimento</a:t>
            </a:r>
            <a:r>
              <a:rPr lang="en-US" sz="2800" dirty="0"/>
              <a:t> </a:t>
            </a:r>
            <a:r>
              <a:rPr lang="en-US" sz="2800" dirty="0" err="1"/>
              <a:t>devo</a:t>
            </a:r>
            <a:r>
              <a:rPr lang="en-US" sz="2800" dirty="0"/>
              <a:t> </a:t>
            </a:r>
            <a:r>
              <a:rPr lang="en-US" sz="2800" dirty="0" err="1"/>
              <a:t>otimizar</a:t>
            </a:r>
            <a:r>
              <a:rPr lang="en-US" sz="2800" dirty="0"/>
              <a:t>?</a:t>
            </a:r>
          </a:p>
          <a:p>
            <a:r>
              <a:rPr lang="en-US" sz="2800" dirty="0" err="1"/>
              <a:t>Isolar</a:t>
            </a:r>
            <a:r>
              <a:rPr lang="en-US" sz="2800" dirty="0"/>
              <a:t> o </a:t>
            </a:r>
            <a:r>
              <a:rPr lang="en-US" sz="2800" dirty="0" err="1"/>
              <a:t>problema</a:t>
            </a:r>
            <a:endParaRPr lang="en-US" sz="2800" dirty="0"/>
          </a:p>
          <a:p>
            <a:r>
              <a:rPr lang="en-US" sz="2800" dirty="0" err="1"/>
              <a:t>Criar</a:t>
            </a:r>
            <a:r>
              <a:rPr lang="en-US" sz="2800" dirty="0"/>
              <a:t> </a:t>
            </a:r>
            <a:r>
              <a:rPr lang="en-US" sz="2800" dirty="0" err="1"/>
              <a:t>ambiente</a:t>
            </a:r>
            <a:r>
              <a:rPr lang="en-US" sz="2800" dirty="0"/>
              <a:t> de testes</a:t>
            </a:r>
          </a:p>
        </p:txBody>
      </p:sp>
    </p:spTree>
    <p:extLst>
      <p:ext uri="{BB962C8B-B14F-4D97-AF65-F5344CB8AC3E}">
        <p14:creationId xmlns:p14="http://schemas.microsoft.com/office/powerpoint/2010/main" val="2760199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4000" dirty="0" err="1"/>
              <a:t>Dicas</a:t>
            </a:r>
            <a:r>
              <a:rPr lang="en-US" sz="4000" dirty="0"/>
              <a:t> – </a:t>
            </a:r>
            <a:r>
              <a:rPr lang="en-US" sz="4000" dirty="0" err="1"/>
              <a:t>Comparar</a:t>
            </a:r>
            <a:r>
              <a:rPr lang="en-US" sz="4000" dirty="0"/>
              <a:t> </a:t>
            </a:r>
            <a:r>
              <a:rPr lang="en-US" sz="4000" dirty="0" err="1"/>
              <a:t>planos</a:t>
            </a:r>
            <a:endParaRPr lang="en-US" sz="4000" dirty="0"/>
          </a:p>
        </p:txBody>
      </p:sp>
      <p:sp>
        <p:nvSpPr>
          <p:cNvPr id="14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z="2400" dirty="0"/>
              <a:t>Comparar dois planos utilizando os percentuais das consultas</a:t>
            </a:r>
          </a:p>
        </p:txBody>
      </p:sp>
      <p:sp>
        <p:nvSpPr>
          <p:cNvPr id="8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C3A856E-1ACD-4D5D-B388-75DDA1C32191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30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7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93E9B58B-3025-4D00-8F9B-5CE1A3B4CE3F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30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6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5AB0FF6-F850-41BC-802A-1EF86044CC26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30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5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C7C94BDB-C5DB-4F95-A346-BF7E409D4CC8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30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4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E54820FF-DA05-4CA4-B8F6-61129EB6B6C5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30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49" y="2209800"/>
            <a:ext cx="8996363" cy="3916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651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4000" dirty="0" err="1"/>
              <a:t>Dicas</a:t>
            </a:r>
            <a:r>
              <a:rPr lang="en-US" sz="4000" dirty="0"/>
              <a:t> – </a:t>
            </a:r>
            <a:r>
              <a:rPr lang="en-US" sz="4000" dirty="0" err="1"/>
              <a:t>Planos</a:t>
            </a:r>
            <a:r>
              <a:rPr lang="en-US" sz="4000" dirty="0"/>
              <a:t> </a:t>
            </a:r>
            <a:r>
              <a:rPr lang="en-US" sz="4000" dirty="0" err="1"/>
              <a:t>muito</a:t>
            </a:r>
            <a:r>
              <a:rPr lang="en-US" sz="4000" dirty="0"/>
              <a:t> </a:t>
            </a:r>
            <a:r>
              <a:rPr lang="en-US" sz="4000" dirty="0" err="1"/>
              <a:t>grandes</a:t>
            </a:r>
            <a:r>
              <a:rPr lang="en-US" sz="4000" dirty="0"/>
              <a:t> - 1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Alguns planos simplesmente são ilegíveis com o modo estimado (CTRL-L)</a:t>
            </a:r>
          </a:p>
        </p:txBody>
      </p:sp>
      <p:sp>
        <p:nvSpPr>
          <p:cNvPr id="8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C3A856E-1ACD-4D5D-B388-75DDA1C32191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31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7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93E9B58B-3025-4D00-8F9B-5CE1A3B4CE3F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31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6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5AB0FF6-F850-41BC-802A-1EF86044CC26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31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5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C7C94BDB-C5DB-4F95-A346-BF7E409D4CC8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31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4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E54820FF-DA05-4CA4-B8F6-61129EB6B6C5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31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2348880"/>
            <a:ext cx="8992415" cy="40462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5598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4000" dirty="0" err="1"/>
              <a:t>Dicas</a:t>
            </a:r>
            <a:r>
              <a:rPr lang="en-US" sz="4000" dirty="0"/>
              <a:t> – </a:t>
            </a:r>
            <a:r>
              <a:rPr lang="en-US" sz="4000" dirty="0" err="1"/>
              <a:t>Planos</a:t>
            </a:r>
            <a:r>
              <a:rPr lang="en-US" sz="4000" dirty="0"/>
              <a:t> </a:t>
            </a:r>
            <a:r>
              <a:rPr lang="en-US" sz="4000" dirty="0" err="1"/>
              <a:t>muito</a:t>
            </a:r>
            <a:r>
              <a:rPr lang="en-US" sz="4000" dirty="0"/>
              <a:t> </a:t>
            </a:r>
            <a:r>
              <a:rPr lang="en-US" sz="4000" dirty="0" err="1"/>
              <a:t>grandes</a:t>
            </a:r>
            <a:r>
              <a:rPr lang="en-US" sz="4000" dirty="0"/>
              <a:t> - 2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57188" y="1160115"/>
            <a:ext cx="8358187" cy="4429125"/>
          </a:xfrm>
        </p:spPr>
        <p:txBody>
          <a:bodyPr>
            <a:normAutofit/>
          </a:bodyPr>
          <a:lstStyle/>
          <a:p>
            <a:r>
              <a:rPr lang="pt-BR" sz="2000" dirty="0"/>
              <a:t>Ligar a geração do plano atual (CTRL-M)</a:t>
            </a:r>
          </a:p>
          <a:p>
            <a:r>
              <a:rPr lang="pt-BR" sz="2000" dirty="0"/>
              <a:t>Cuidado para não travar o SSMS com muitos planos</a:t>
            </a:r>
          </a:p>
          <a:p>
            <a:r>
              <a:rPr lang="pt-BR" sz="2000" dirty="0"/>
              <a:t>Alternativa para planos muito grandes é utilizar os eventos de captura do plano do  Profiler</a:t>
            </a:r>
          </a:p>
        </p:txBody>
      </p:sp>
      <p:sp>
        <p:nvSpPr>
          <p:cNvPr id="8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C3A856E-1ACD-4D5D-B388-75DDA1C32191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32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7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93E9B58B-3025-4D00-8F9B-5CE1A3B4CE3F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32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6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5AB0FF6-F850-41BC-802A-1EF86044CC26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32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5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C7C94BDB-C5DB-4F95-A346-BF7E409D4CC8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32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4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E54820FF-DA05-4CA4-B8F6-61129EB6B6C5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32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464" y="2667000"/>
            <a:ext cx="866775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CaixaDeTexto 15"/>
          <p:cNvSpPr txBox="1"/>
          <p:nvPr/>
        </p:nvSpPr>
        <p:spPr>
          <a:xfrm>
            <a:off x="5791200" y="2762934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Clicar no botão ou</a:t>
            </a:r>
          </a:p>
          <a:p>
            <a:r>
              <a:rPr lang="pt-BR" dirty="0"/>
              <a:t>pressionar CTRL-M</a:t>
            </a: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647950"/>
            <a:ext cx="3829050" cy="70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Conector de seta reta 14"/>
          <p:cNvCxnSpPr/>
          <p:nvPr/>
        </p:nvCxnSpPr>
        <p:spPr>
          <a:xfrm>
            <a:off x="2750747" y="2815750"/>
            <a:ext cx="2049853" cy="3048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77" y="3662083"/>
            <a:ext cx="3949773" cy="241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043" y="3657600"/>
            <a:ext cx="4194204" cy="2415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2952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4000" dirty="0" err="1"/>
              <a:t>Dicas</a:t>
            </a:r>
            <a:r>
              <a:rPr lang="en-US" sz="4000" dirty="0"/>
              <a:t> – </a:t>
            </a:r>
            <a:r>
              <a:rPr lang="en-US" sz="4000" dirty="0" err="1"/>
              <a:t>Planos</a:t>
            </a:r>
            <a:r>
              <a:rPr lang="en-US" sz="4000" dirty="0"/>
              <a:t> </a:t>
            </a:r>
            <a:r>
              <a:rPr lang="en-US" sz="4000" dirty="0" err="1"/>
              <a:t>Complexos</a:t>
            </a:r>
            <a:endParaRPr lang="en-US" sz="4000" dirty="0"/>
          </a:p>
        </p:txBody>
      </p:sp>
      <p:sp>
        <p:nvSpPr>
          <p:cNvPr id="14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z="2000" dirty="0"/>
              <a:t>Assim como existem planos ilegíveis. Existem aqueles impossíveis de ler.</a:t>
            </a:r>
          </a:p>
        </p:txBody>
      </p:sp>
      <p:sp>
        <p:nvSpPr>
          <p:cNvPr id="8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C3A856E-1ACD-4D5D-B388-75DDA1C32191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33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7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93E9B58B-3025-4D00-8F9B-5CE1A3B4CE3F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33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6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5AB0FF6-F850-41BC-802A-1EF86044CC26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33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5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C7C94BDB-C5DB-4F95-A346-BF7E409D4CC8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33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4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E54820FF-DA05-4CA4-B8F6-61129EB6B6C5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33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01532"/>
            <a:ext cx="8629090" cy="4142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6100167" y="5971401"/>
            <a:ext cx="24437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Contribuição do MVP @</a:t>
            </a:r>
            <a:r>
              <a:rPr lang="pt-BR" sz="1200" dirty="0" err="1"/>
              <a:t>Zavaschi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18682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44" y="357190"/>
            <a:ext cx="8461604" cy="714356"/>
          </a:xfrm>
        </p:spPr>
        <p:txBody>
          <a:bodyPr/>
          <a:lstStyle/>
          <a:p>
            <a:r>
              <a:rPr lang="en-US" dirty="0" err="1"/>
              <a:t>BaseLine</a:t>
            </a:r>
            <a:r>
              <a:rPr lang="en-US" dirty="0"/>
              <a:t> e </a:t>
            </a:r>
            <a:r>
              <a:rPr lang="en-US" dirty="0" err="1"/>
              <a:t>Monitoramento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>
          <a:xfrm>
            <a:off x="251520" y="1196752"/>
            <a:ext cx="8640960" cy="50405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Profiler</a:t>
            </a:r>
          </a:p>
          <a:p>
            <a:pPr lvl="1"/>
            <a:r>
              <a:rPr lang="en-US" dirty="0"/>
              <a:t>Server Side Trace</a:t>
            </a:r>
          </a:p>
          <a:p>
            <a:pPr lvl="1"/>
            <a:r>
              <a:rPr lang="en-US" dirty="0"/>
              <a:t>Default trace</a:t>
            </a:r>
          </a:p>
          <a:p>
            <a:r>
              <a:rPr lang="en-US" dirty="0" err="1"/>
              <a:t>ClearTrace</a:t>
            </a:r>
            <a:endParaRPr lang="en-US" dirty="0"/>
          </a:p>
          <a:p>
            <a:r>
              <a:rPr lang="en-US" dirty="0"/>
              <a:t>Performance Monitor</a:t>
            </a:r>
          </a:p>
          <a:p>
            <a:pPr lvl="1"/>
            <a:r>
              <a:rPr lang="en-US" dirty="0"/>
              <a:t>Excel</a:t>
            </a:r>
          </a:p>
          <a:p>
            <a:pPr lvl="1"/>
            <a:r>
              <a:rPr lang="en-US" dirty="0" err="1"/>
              <a:t>Relog</a:t>
            </a:r>
            <a:endParaRPr lang="en-US" dirty="0"/>
          </a:p>
          <a:p>
            <a:r>
              <a:rPr lang="en-US" dirty="0"/>
              <a:t>DMVs</a:t>
            </a:r>
          </a:p>
          <a:p>
            <a:pPr lvl="1"/>
            <a:r>
              <a:rPr lang="pt-BR" dirty="0" err="1"/>
              <a:t>dm_db_index_usage_stats</a:t>
            </a:r>
            <a:endParaRPr lang="pt-BR" dirty="0"/>
          </a:p>
          <a:p>
            <a:pPr lvl="1"/>
            <a:r>
              <a:rPr lang="en-US" dirty="0" err="1"/>
              <a:t>sys.dm_io_virtual_file_stats</a:t>
            </a:r>
            <a:endParaRPr lang="en-US" dirty="0"/>
          </a:p>
          <a:p>
            <a:r>
              <a:rPr lang="en-US" dirty="0"/>
              <a:t>Locks</a:t>
            </a:r>
          </a:p>
          <a:p>
            <a:pPr lvl="1"/>
            <a:r>
              <a:rPr lang="en-US" dirty="0" err="1"/>
              <a:t>sp_whoisactive</a:t>
            </a:r>
            <a:r>
              <a:rPr lang="en-US" dirty="0"/>
              <a:t> @</a:t>
            </a:r>
            <a:r>
              <a:rPr lang="en-US" dirty="0" err="1"/>
              <a:t>Get_Locks</a:t>
            </a:r>
            <a:r>
              <a:rPr lang="en-US" dirty="0"/>
              <a:t> = 1</a:t>
            </a:r>
          </a:p>
          <a:p>
            <a:pPr lvl="1"/>
            <a:r>
              <a:rPr lang="en-US" dirty="0"/>
              <a:t>Blocked process report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9614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Outras</a:t>
            </a:r>
            <a:r>
              <a:rPr lang="en-US" sz="3200" dirty="0"/>
              <a:t> </a:t>
            </a:r>
            <a:r>
              <a:rPr lang="en-US" sz="3200" dirty="0" err="1"/>
              <a:t>informações</a:t>
            </a:r>
            <a:r>
              <a:rPr lang="en-US" sz="3200" dirty="0"/>
              <a:t> para </a:t>
            </a:r>
            <a:r>
              <a:rPr lang="en-US" sz="3200" dirty="0" err="1"/>
              <a:t>relatório</a:t>
            </a:r>
            <a:r>
              <a:rPr lang="en-US" sz="3200" dirty="0"/>
              <a:t> (waits)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CXPACKET</a:t>
            </a:r>
          </a:p>
          <a:p>
            <a:pPr marL="0" indent="0">
              <a:buNone/>
            </a:pPr>
            <a:r>
              <a:rPr lang="en-US" sz="1800" dirty="0"/>
              <a:t>	Occurs when trying to synchronize the query processor exchange iterator. You may consider lowering the degree of parallelism if contention on this wait type becomes a problem.</a:t>
            </a:r>
            <a:endParaRPr lang="pt-BR" sz="1800" dirty="0"/>
          </a:p>
          <a:p>
            <a:r>
              <a:rPr lang="pt-BR" sz="2800" dirty="0"/>
              <a:t>LATCH_EX - ACCESS_METHODS_DATASET_PARENT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sz="1800" dirty="0"/>
              <a:t>Used during parallel scans to give each thread a range of page IDs to scan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69" y="4967034"/>
            <a:ext cx="6995062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4028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Outras</a:t>
            </a:r>
            <a:r>
              <a:rPr lang="en-US" sz="3200" dirty="0"/>
              <a:t> </a:t>
            </a:r>
            <a:r>
              <a:rPr lang="en-US" sz="3200" dirty="0" err="1"/>
              <a:t>informações</a:t>
            </a:r>
            <a:r>
              <a:rPr lang="en-US" sz="3200" dirty="0"/>
              <a:t> para </a:t>
            </a:r>
            <a:r>
              <a:rPr lang="en-US" sz="3200" dirty="0" err="1"/>
              <a:t>relatório</a:t>
            </a:r>
            <a:r>
              <a:rPr lang="en-US" sz="3200" dirty="0"/>
              <a:t> (</a:t>
            </a:r>
            <a:r>
              <a:rPr lang="en-US" sz="3200" dirty="0" err="1"/>
              <a:t>fileIO</a:t>
            </a:r>
            <a:r>
              <a:rPr lang="en-US" sz="32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t-BR" sz="2400" dirty="0" err="1"/>
              <a:t>Job</a:t>
            </a:r>
            <a:r>
              <a:rPr lang="pt-BR" sz="2400" dirty="0"/>
              <a:t> capturando dados da </a:t>
            </a:r>
            <a:r>
              <a:rPr lang="pt-BR" sz="2400" dirty="0" err="1"/>
              <a:t>sys.dm_io_virtual_file_stats</a:t>
            </a:r>
            <a:endParaRPr lang="pt-BR" sz="2400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-1146412" y="2595532"/>
          <a:ext cx="6968267" cy="34487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hart 6"/>
          <p:cNvGraphicFramePr>
            <a:graphicFrameLocks/>
          </p:cNvGraphicFramePr>
          <p:nvPr>
            <p:extLst/>
          </p:nvPr>
        </p:nvGraphicFramePr>
        <p:xfrm>
          <a:off x="4053385" y="2482867"/>
          <a:ext cx="5271449" cy="35614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66928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Outras</a:t>
            </a:r>
            <a:r>
              <a:rPr lang="en-US" sz="3200" dirty="0"/>
              <a:t> </a:t>
            </a:r>
            <a:r>
              <a:rPr lang="en-US" sz="3200" dirty="0" err="1"/>
              <a:t>informações</a:t>
            </a:r>
            <a:r>
              <a:rPr lang="en-US" sz="3200" dirty="0"/>
              <a:t> para </a:t>
            </a:r>
            <a:r>
              <a:rPr lang="en-US" sz="3200" dirty="0" err="1"/>
              <a:t>relatório</a:t>
            </a:r>
            <a:r>
              <a:rPr lang="en-US" sz="3200" dirty="0"/>
              <a:t> (</a:t>
            </a:r>
            <a:r>
              <a:rPr lang="en-US" sz="3200" dirty="0" err="1"/>
              <a:t>fileIO</a:t>
            </a:r>
            <a:r>
              <a:rPr lang="en-US" sz="32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t-BR" sz="2400" dirty="0" err="1"/>
              <a:t>Job</a:t>
            </a:r>
            <a:r>
              <a:rPr lang="pt-BR" sz="2400" dirty="0"/>
              <a:t> capturando dados da </a:t>
            </a:r>
            <a:r>
              <a:rPr lang="pt-BR" sz="2400" dirty="0" err="1"/>
              <a:t>sys.dm_io_virtual_file_stats</a:t>
            </a:r>
            <a:endParaRPr lang="pt-BR" sz="2400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/>
          </p:nvPr>
        </p:nvGraphicFramePr>
        <p:xfrm>
          <a:off x="3167232" y="2538483"/>
          <a:ext cx="5765228" cy="27636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1" y="2165350"/>
            <a:ext cx="2893281" cy="457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538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Outras</a:t>
            </a:r>
            <a:r>
              <a:rPr lang="en-US" sz="3200" dirty="0"/>
              <a:t> </a:t>
            </a:r>
            <a:r>
              <a:rPr lang="en-US" sz="3200" dirty="0" err="1"/>
              <a:t>informações</a:t>
            </a:r>
            <a:r>
              <a:rPr lang="en-US" sz="3200" dirty="0"/>
              <a:t> para </a:t>
            </a:r>
            <a:r>
              <a:rPr lang="en-US" sz="3200" dirty="0" err="1"/>
              <a:t>relatório</a:t>
            </a:r>
            <a:r>
              <a:rPr lang="en-US" sz="3200" dirty="0"/>
              <a:t> (tempdb)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t-BR" sz="2400" dirty="0" err="1"/>
              <a:t>Job</a:t>
            </a:r>
            <a:r>
              <a:rPr lang="pt-BR" sz="2400" dirty="0"/>
              <a:t> capturando dados da </a:t>
            </a:r>
            <a:r>
              <a:rPr lang="pt-BR" sz="2400" dirty="0" err="1"/>
              <a:t>sys.dm_db_file_space_usage</a:t>
            </a:r>
            <a:endParaRPr lang="pt-BR" sz="2400" dirty="0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/>
          </p:nvPr>
        </p:nvGraphicFramePr>
        <p:xfrm>
          <a:off x="107504" y="2199889"/>
          <a:ext cx="8822234" cy="3926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41302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Outras</a:t>
            </a:r>
            <a:r>
              <a:rPr lang="en-US" sz="3200" dirty="0"/>
              <a:t> </a:t>
            </a:r>
            <a:r>
              <a:rPr lang="en-US" sz="3200" dirty="0" err="1"/>
              <a:t>informações</a:t>
            </a:r>
            <a:r>
              <a:rPr lang="en-US" sz="3200" dirty="0"/>
              <a:t> para </a:t>
            </a:r>
            <a:r>
              <a:rPr lang="en-US" sz="3200" dirty="0" err="1"/>
              <a:t>relatório</a:t>
            </a:r>
            <a:r>
              <a:rPr lang="en-US" sz="3200" dirty="0"/>
              <a:t> (</a:t>
            </a:r>
            <a:r>
              <a:rPr lang="en-US" sz="3200" dirty="0" err="1"/>
              <a:t>memória</a:t>
            </a:r>
            <a:r>
              <a:rPr lang="en-US" sz="32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Distribuição do </a:t>
            </a:r>
            <a:r>
              <a:rPr lang="pt-BR" sz="2400" dirty="0" err="1"/>
              <a:t>bufferpool</a:t>
            </a:r>
            <a:r>
              <a:rPr lang="pt-BR" sz="2400" dirty="0"/>
              <a:t> - </a:t>
            </a:r>
            <a:r>
              <a:rPr lang="pt-BR" sz="2400" dirty="0" err="1"/>
              <a:t>sys.dm_os_buffer_descriptors</a:t>
            </a:r>
            <a:endParaRPr lang="pt-BR" sz="2400" dirty="0"/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6" y="2122272"/>
            <a:ext cx="9028372" cy="426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490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/>
              <a:t>Processo de otimização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0"/>
          </p:nvPr>
        </p:nvSpPr>
        <p:spPr>
          <a:xfrm>
            <a:off x="323528" y="1196752"/>
            <a:ext cx="8358187" cy="5040560"/>
          </a:xfrm>
        </p:spPr>
        <p:txBody>
          <a:bodyPr>
            <a:noAutofit/>
          </a:bodyPr>
          <a:lstStyle/>
          <a:p>
            <a:r>
              <a:rPr lang="pt-BR" sz="2800" dirty="0"/>
              <a:t>Várias peças nesse quebra-cabeça</a:t>
            </a:r>
          </a:p>
          <a:p>
            <a:pPr lvl="1"/>
            <a:r>
              <a:rPr lang="pt-BR" dirty="0"/>
              <a:t>Sistema Operacional</a:t>
            </a:r>
          </a:p>
          <a:p>
            <a:pPr lvl="1"/>
            <a:r>
              <a:rPr lang="pt-BR" dirty="0"/>
              <a:t>Hardware</a:t>
            </a:r>
          </a:p>
          <a:p>
            <a:pPr lvl="1"/>
            <a:r>
              <a:rPr lang="en-US" dirty="0" err="1"/>
              <a:t>Modelagem</a:t>
            </a:r>
            <a:endParaRPr lang="pt-BR" dirty="0"/>
          </a:p>
          <a:p>
            <a:pPr lvl="1"/>
            <a:r>
              <a:rPr lang="pt-BR" dirty="0"/>
              <a:t>Plano de execução</a:t>
            </a:r>
          </a:p>
          <a:p>
            <a:pPr lvl="2"/>
            <a:r>
              <a:rPr lang="en-US" sz="2000" dirty="0" err="1"/>
              <a:t>Recompilação</a:t>
            </a:r>
            <a:endParaRPr lang="en-US" sz="2000" dirty="0"/>
          </a:p>
          <a:p>
            <a:pPr lvl="2"/>
            <a:r>
              <a:rPr lang="en-US" sz="2000" dirty="0"/>
              <a:t>Plano </a:t>
            </a:r>
            <a:r>
              <a:rPr lang="en-US" sz="2000" dirty="0" err="1"/>
              <a:t>ruim</a:t>
            </a:r>
            <a:endParaRPr lang="en-US" sz="2000" dirty="0"/>
          </a:p>
          <a:p>
            <a:pPr lvl="2"/>
            <a:r>
              <a:rPr lang="en-US" sz="2000" dirty="0"/>
              <a:t>…</a:t>
            </a:r>
            <a:endParaRPr lang="pt-BR" sz="2000" dirty="0"/>
          </a:p>
          <a:p>
            <a:pPr lvl="1"/>
            <a:r>
              <a:rPr lang="pt-BR" dirty="0"/>
              <a:t>Indexação</a:t>
            </a:r>
          </a:p>
          <a:p>
            <a:pPr lvl="1"/>
            <a:r>
              <a:rPr lang="en-US" dirty="0" err="1"/>
              <a:t>Estatísticas</a:t>
            </a:r>
            <a:endParaRPr lang="en-US" dirty="0"/>
          </a:p>
          <a:p>
            <a:pPr lvl="1"/>
            <a:r>
              <a:rPr lang="en-US" dirty="0"/>
              <a:t>Blocks</a:t>
            </a:r>
          </a:p>
          <a:p>
            <a:pPr lvl="1"/>
            <a:r>
              <a:rPr lang="en-US" dirty="0"/>
              <a:t>...</a:t>
            </a:r>
            <a:endParaRPr lang="pt-BR" dirty="0"/>
          </a:p>
          <a:p>
            <a:endParaRPr lang="pt-BR" sz="28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Outras</a:t>
            </a:r>
            <a:r>
              <a:rPr lang="en-US" sz="3200" dirty="0"/>
              <a:t> </a:t>
            </a:r>
            <a:r>
              <a:rPr lang="en-US" sz="3200" dirty="0" err="1"/>
              <a:t>informações</a:t>
            </a:r>
            <a:r>
              <a:rPr lang="en-US" sz="3200" dirty="0"/>
              <a:t> para </a:t>
            </a:r>
            <a:r>
              <a:rPr lang="en-US" sz="3200" dirty="0" err="1"/>
              <a:t>relatório</a:t>
            </a:r>
            <a:r>
              <a:rPr lang="en-US" sz="3200" dirty="0"/>
              <a:t> (</a:t>
            </a:r>
            <a:r>
              <a:rPr lang="en-US" sz="3200" dirty="0" err="1"/>
              <a:t>memória</a:t>
            </a:r>
            <a:r>
              <a:rPr lang="en-US" sz="3200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Contadores </a:t>
            </a:r>
            <a:r>
              <a:rPr lang="pt-BR" sz="2400" dirty="0" err="1"/>
              <a:t>relavantes</a:t>
            </a:r>
            <a:endParaRPr lang="pt-BR" sz="2400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251" y="2047948"/>
            <a:ext cx="8557146" cy="38069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79309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err="1"/>
              <a:t>Outras</a:t>
            </a:r>
            <a:r>
              <a:rPr lang="en-US" sz="3200" dirty="0"/>
              <a:t> </a:t>
            </a:r>
            <a:r>
              <a:rPr lang="en-US" sz="3200" dirty="0" err="1"/>
              <a:t>informações</a:t>
            </a:r>
            <a:r>
              <a:rPr lang="en-US" sz="3200" dirty="0"/>
              <a:t> para </a:t>
            </a:r>
            <a:r>
              <a:rPr lang="en-US" sz="3200" dirty="0" err="1"/>
              <a:t>relatório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(</a:t>
            </a:r>
            <a:r>
              <a:rPr lang="en-US" sz="3200" dirty="0" err="1"/>
              <a:t>memória</a:t>
            </a:r>
            <a:r>
              <a:rPr lang="en-US" sz="3200" dirty="0"/>
              <a:t> vs </a:t>
            </a:r>
            <a:r>
              <a:rPr lang="en-US" sz="3200" dirty="0" err="1"/>
              <a:t>compressão</a:t>
            </a:r>
            <a:r>
              <a:rPr lang="en-US" sz="3200" dirty="0"/>
              <a:t> de dados)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Quanto ganho de espaço com compressão, lembrar do espaço no BP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36" y="2685407"/>
            <a:ext cx="9037128" cy="235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61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Outras</a:t>
            </a:r>
            <a:r>
              <a:rPr lang="en-US" sz="3200" dirty="0"/>
              <a:t> </a:t>
            </a:r>
            <a:r>
              <a:rPr lang="en-US" sz="3200" dirty="0" err="1"/>
              <a:t>informações</a:t>
            </a:r>
            <a:r>
              <a:rPr lang="en-US" sz="3200" dirty="0"/>
              <a:t> para </a:t>
            </a:r>
            <a:r>
              <a:rPr lang="en-US" sz="3200" dirty="0" err="1"/>
              <a:t>relatório</a:t>
            </a:r>
            <a:r>
              <a:rPr lang="en-US" sz="3200" dirty="0"/>
              <a:t> (CPU)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F1DCE-DDBC-4873-8F33-BAC4D0A2B2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/>
          </p:nvPr>
        </p:nvGraphicFramePr>
        <p:xfrm>
          <a:off x="309715" y="1769805"/>
          <a:ext cx="8583561" cy="3451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827994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200" dirty="0" err="1"/>
              <a:t>Outras</a:t>
            </a:r>
            <a:r>
              <a:rPr lang="en-US" sz="3200" dirty="0"/>
              <a:t> </a:t>
            </a:r>
            <a:r>
              <a:rPr lang="en-US" sz="3200" dirty="0" err="1"/>
              <a:t>informações</a:t>
            </a:r>
            <a:r>
              <a:rPr lang="en-US" sz="3200" dirty="0"/>
              <a:t> para </a:t>
            </a:r>
            <a:r>
              <a:rPr lang="en-US" sz="3200" dirty="0" err="1"/>
              <a:t>relatório</a:t>
            </a:r>
            <a:r>
              <a:rPr lang="en-US" sz="3200" dirty="0"/>
              <a:t> 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pt-BR" sz="2400" dirty="0"/>
              <a:t>Indexação</a:t>
            </a:r>
          </a:p>
          <a:p>
            <a:pPr lvl="1"/>
            <a:r>
              <a:rPr lang="pt-BR" sz="2000" dirty="0"/>
              <a:t>Índices duplicados, sobrepostos, não utilizados, faltando...</a:t>
            </a:r>
          </a:p>
          <a:p>
            <a:r>
              <a:rPr lang="pt-BR" sz="2400" dirty="0"/>
              <a:t>Fragmentação</a:t>
            </a:r>
          </a:p>
          <a:p>
            <a:r>
              <a:rPr lang="pt-BR" sz="2400" dirty="0" err="1"/>
              <a:t>CacheBloat</a:t>
            </a:r>
            <a:endParaRPr lang="pt-BR" sz="2400" dirty="0"/>
          </a:p>
          <a:p>
            <a:r>
              <a:rPr lang="pt-BR" sz="2400" dirty="0"/>
              <a:t>Performance dos discos (contadores </a:t>
            </a:r>
            <a:r>
              <a:rPr lang="pt-BR" sz="2400" dirty="0" err="1"/>
              <a:t>perfmon</a:t>
            </a:r>
            <a:r>
              <a:rPr lang="pt-BR" sz="2400" dirty="0"/>
              <a:t>)</a:t>
            </a:r>
          </a:p>
          <a:p>
            <a:r>
              <a:rPr lang="pt-BR" sz="2400" dirty="0"/>
              <a:t>Sort e </a:t>
            </a:r>
            <a:r>
              <a:rPr lang="pt-BR" sz="2400" dirty="0" err="1"/>
              <a:t>hash</a:t>
            </a:r>
            <a:r>
              <a:rPr lang="pt-BR" sz="2400" dirty="0"/>
              <a:t> warnings</a:t>
            </a:r>
          </a:p>
          <a:p>
            <a:r>
              <a:rPr lang="pt-BR" sz="2400" dirty="0"/>
              <a:t>...</a:t>
            </a:r>
          </a:p>
          <a:p>
            <a:r>
              <a:rPr lang="pt-BR" sz="4800" dirty="0">
                <a:solidFill>
                  <a:srgbClr val="FF0000"/>
                </a:solidFill>
              </a:rPr>
              <a:t>Mostrar meu </a:t>
            </a:r>
            <a:r>
              <a:rPr lang="pt-BR" sz="4800" dirty="0" err="1">
                <a:solidFill>
                  <a:srgbClr val="FF0000"/>
                </a:solidFill>
              </a:rPr>
              <a:t>check</a:t>
            </a:r>
            <a:r>
              <a:rPr lang="pt-BR" sz="4800" dirty="0">
                <a:solidFill>
                  <a:srgbClr val="FF0000"/>
                </a:solidFill>
              </a:rPr>
              <a:t> </a:t>
            </a:r>
            <a:r>
              <a:rPr lang="pt-BR" sz="4800" dirty="0" err="1">
                <a:solidFill>
                  <a:srgbClr val="FF0000"/>
                </a:solidFill>
              </a:rPr>
              <a:t>list</a:t>
            </a:r>
            <a:endParaRPr lang="pt-BR" sz="4800" dirty="0">
              <a:solidFill>
                <a:srgbClr val="FF0000"/>
              </a:solidFill>
            </a:endParaRPr>
          </a:p>
          <a:p>
            <a:r>
              <a:rPr lang="pt-BR" sz="4800">
                <a:solidFill>
                  <a:srgbClr val="FF0000"/>
                </a:solidFill>
              </a:rPr>
              <a:t>Checklist SQLCAT</a:t>
            </a:r>
            <a:endParaRPr lang="pt-BR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5245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err="1"/>
              <a:t>Criação</a:t>
            </a:r>
            <a:r>
              <a:rPr lang="en-US" sz="3600" dirty="0"/>
              <a:t> </a:t>
            </a:r>
            <a:r>
              <a:rPr lang="en-US" sz="3600" dirty="0" err="1"/>
              <a:t>BaseLine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41811027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SQL Query Stress</a:t>
            </a:r>
            <a:br>
              <a:rPr lang="en-US" sz="3600" dirty="0"/>
            </a:br>
            <a:r>
              <a:rPr lang="en-US" sz="3600" dirty="0"/>
              <a:t>SQL Load Generator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6955471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Entenda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ler</a:t>
            </a:r>
            <a:r>
              <a:rPr lang="en-US" dirty="0"/>
              <a:t> um </a:t>
            </a:r>
            <a:r>
              <a:rPr lang="en-US" dirty="0" err="1"/>
              <a:t>plano</a:t>
            </a:r>
            <a:r>
              <a:rPr lang="en-US" dirty="0"/>
              <a:t> de </a:t>
            </a:r>
            <a:r>
              <a:rPr lang="en-US" dirty="0" err="1"/>
              <a:t>execução</a:t>
            </a:r>
            <a:r>
              <a:rPr lang="en-US" dirty="0"/>
              <a:t>!</a:t>
            </a:r>
            <a:endParaRPr lang="pt-BR" dirty="0"/>
          </a:p>
          <a:p>
            <a:r>
              <a:rPr lang="pt-BR" dirty="0"/>
              <a:t>Conhecer as ferramentas que auxiliam no processo de </a:t>
            </a:r>
            <a:r>
              <a:rPr lang="pt-BR" dirty="0" err="1"/>
              <a:t>tuning</a:t>
            </a:r>
            <a:endParaRPr lang="pt-BR" dirty="0"/>
          </a:p>
          <a:p>
            <a:r>
              <a:rPr lang="en-US" dirty="0" err="1"/>
              <a:t>Criar</a:t>
            </a:r>
            <a:r>
              <a:rPr lang="en-US" dirty="0"/>
              <a:t> um baseline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onde</a:t>
            </a:r>
            <a:r>
              <a:rPr lang="en-US" dirty="0"/>
              <a:t> se </a:t>
            </a:r>
            <a:r>
              <a:rPr lang="en-US" dirty="0" err="1"/>
              <a:t>basear</a:t>
            </a:r>
            <a:endParaRPr lang="en-US" dirty="0"/>
          </a:p>
          <a:p>
            <a:r>
              <a:rPr lang="en-US" dirty="0"/>
              <a:t>Tuning pro-</a:t>
            </a:r>
            <a:r>
              <a:rPr lang="en-US" dirty="0" err="1"/>
              <a:t>ativo</a:t>
            </a:r>
            <a:r>
              <a:rPr lang="en-US" dirty="0"/>
              <a:t> é </a:t>
            </a:r>
            <a:r>
              <a:rPr lang="en-US" dirty="0" err="1"/>
              <a:t>melhor</a:t>
            </a:r>
            <a:r>
              <a:rPr lang="en-US" dirty="0"/>
              <a:t> e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valorizado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espere</a:t>
            </a:r>
            <a:r>
              <a:rPr lang="en-US"/>
              <a:t> o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chegar</a:t>
            </a:r>
            <a:endParaRPr lang="en-US" dirty="0"/>
          </a:p>
          <a:p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o SQL Server é o </a:t>
            </a:r>
            <a:r>
              <a:rPr lang="en-US" dirty="0" err="1"/>
              <a:t>culpado</a:t>
            </a:r>
            <a:endParaRPr lang="pt-BR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4000" dirty="0"/>
              <a:t>Otimizador de </a:t>
            </a:r>
            <a:r>
              <a:rPr lang="en-US" sz="4000" dirty="0" err="1"/>
              <a:t>Consultas</a:t>
            </a:r>
            <a:endParaRPr lang="en-US" sz="4000" dirty="0"/>
          </a:p>
        </p:txBody>
      </p:sp>
      <p:sp>
        <p:nvSpPr>
          <p:cNvPr id="1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z="2800" dirty="0"/>
              <a:t>Na linguagem ANSI SQL você diz o que quer, e não como/onde buscar a informação</a:t>
            </a:r>
          </a:p>
          <a:p>
            <a:r>
              <a:rPr lang="en-US" sz="2800" dirty="0"/>
              <a:t>SQL Server tem </a:t>
            </a:r>
            <a:r>
              <a:rPr lang="en-US" sz="2800" dirty="0" err="1"/>
              <a:t>otimizador</a:t>
            </a:r>
            <a:r>
              <a:rPr lang="en-US" sz="2800" dirty="0"/>
              <a:t> </a:t>
            </a:r>
            <a:r>
              <a:rPr lang="en-US" sz="2800" dirty="0" err="1"/>
              <a:t>baseado</a:t>
            </a:r>
            <a:r>
              <a:rPr lang="en-US" sz="2800" dirty="0"/>
              <a:t> </a:t>
            </a:r>
            <a:r>
              <a:rPr lang="en-US" sz="2800" dirty="0" err="1"/>
              <a:t>em</a:t>
            </a:r>
            <a:r>
              <a:rPr lang="en-US" sz="2800" dirty="0"/>
              <a:t> </a:t>
            </a:r>
            <a:r>
              <a:rPr lang="en-US" sz="2800" dirty="0" err="1"/>
              <a:t>custo</a:t>
            </a:r>
            <a:r>
              <a:rPr lang="en-US" sz="2800" dirty="0"/>
              <a:t> (</a:t>
            </a:r>
            <a:r>
              <a:rPr lang="en-US" sz="2800" dirty="0" err="1"/>
              <a:t>fundado</a:t>
            </a:r>
            <a:r>
              <a:rPr lang="en-US" sz="2800" dirty="0"/>
              <a:t> no </a:t>
            </a:r>
            <a:r>
              <a:rPr lang="en-US" sz="2800" dirty="0" err="1"/>
              <a:t>cascate</a:t>
            </a:r>
            <a:r>
              <a:rPr lang="en-US" sz="2800" dirty="0"/>
              <a:t> framework)</a:t>
            </a:r>
            <a:endParaRPr lang="pt-BR" sz="2800" dirty="0"/>
          </a:p>
          <a:p>
            <a:r>
              <a:rPr lang="pt-BR" sz="2800" dirty="0"/>
              <a:t>Evitar códigos  procedurais (linha a linha) e sempre tentar “pensar set-</a:t>
            </a:r>
            <a:r>
              <a:rPr lang="pt-BR" sz="2800" dirty="0" err="1"/>
              <a:t>based</a:t>
            </a:r>
            <a:r>
              <a:rPr lang="pt-BR" sz="2800" dirty="0"/>
              <a:t>”</a:t>
            </a:r>
          </a:p>
          <a:p>
            <a:endParaRPr lang="pt-BR" sz="2800" dirty="0"/>
          </a:p>
        </p:txBody>
      </p:sp>
      <p:sp>
        <p:nvSpPr>
          <p:cNvPr id="8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C3A856E-1ACD-4D5D-B388-75DDA1C32191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5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7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93E9B58B-3025-4D00-8F9B-5CE1A3B4CE3F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5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6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5AB0FF6-F850-41BC-802A-1EF86044CC26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5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5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C7C94BDB-C5DB-4F95-A346-BF7E409D4CC8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5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4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E54820FF-DA05-4CA4-B8F6-61129EB6B6C5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5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215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57751" y="1181025"/>
            <a:ext cx="3100388" cy="26977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Primeira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tentativa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Pegar o ovo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Abrir o ovo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Colocar na frigideira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Fritar o ovo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Pegar o ovo da frigideira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Colocar no prato</a:t>
            </a:r>
          </a:p>
        </p:txBody>
      </p:sp>
      <p:pic>
        <p:nvPicPr>
          <p:cNvPr id="7" name="Picture 2" descr="http://c3.quickcachr.fotos.sapo.pt/i/Be20603fd/8489510_VYnyr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752" y="1366763"/>
            <a:ext cx="2324808" cy="205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93944" y="720432"/>
            <a:ext cx="3806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Lógica</a:t>
            </a:r>
            <a:r>
              <a:rPr lang="en-US" dirty="0"/>
              <a:t> de </a:t>
            </a:r>
            <a:r>
              <a:rPr lang="en-US" dirty="0" err="1"/>
              <a:t>programação</a:t>
            </a:r>
            <a:r>
              <a:rPr lang="en-US" dirty="0"/>
              <a:t>: </a:t>
            </a:r>
            <a:r>
              <a:rPr lang="en-US" dirty="0" err="1"/>
              <a:t>Primeira</a:t>
            </a:r>
            <a:r>
              <a:rPr lang="en-US" dirty="0"/>
              <a:t> Aula!</a:t>
            </a:r>
          </a:p>
          <a:p>
            <a:pPr algn="ctr"/>
            <a:r>
              <a:rPr lang="en-US" dirty="0" err="1"/>
              <a:t>Lição</a:t>
            </a:r>
            <a:r>
              <a:rPr lang="en-US" dirty="0"/>
              <a:t> 1 – </a:t>
            </a:r>
            <a:r>
              <a:rPr lang="en-US" b="1" i="1" dirty="0" err="1"/>
              <a:t>Fritar</a:t>
            </a:r>
            <a:r>
              <a:rPr lang="en-US" b="1" i="1" dirty="0"/>
              <a:t> um </a:t>
            </a:r>
            <a:r>
              <a:rPr lang="en-US" b="1" i="1" dirty="0" err="1"/>
              <a:t>ovo</a:t>
            </a:r>
            <a:endParaRPr lang="pt-BR" b="1" i="1" dirty="0"/>
          </a:p>
        </p:txBody>
      </p:sp>
      <p:pic>
        <p:nvPicPr>
          <p:cNvPr id="9" name="Picture 6" descr="http://1.bp.blogspot.com/-_UvPk3oEWeY/T2zqrnak6tI/AAAAAAAADbU/N4TRazXcUkw/s200/homem+aranha+me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43" y="4313313"/>
            <a:ext cx="17240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904" y="4232940"/>
            <a:ext cx="1710082" cy="1964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9310689" y="1183589"/>
            <a:ext cx="3100388" cy="26977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Segunda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tentativa</a:t>
            </a:r>
            <a:r>
              <a:rPr lang="en-US" b="1" dirty="0">
                <a:solidFill>
                  <a:schemeClr val="tx1"/>
                </a:solidFill>
              </a:rPr>
              <a:t>:</a:t>
            </a:r>
          </a:p>
          <a:p>
            <a:endParaRPr lang="pt-BR" b="1" i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Pegar o ovo </a:t>
            </a:r>
            <a:r>
              <a:rPr lang="pt-BR" b="1" i="1" dirty="0">
                <a:solidFill>
                  <a:srgbClr val="FFFF00"/>
                </a:solidFill>
              </a:rPr>
              <a:t>na geladeira</a:t>
            </a:r>
            <a:endParaRPr lang="pt-BR" dirty="0">
              <a:solidFill>
                <a:srgbClr val="FFFF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Abrir o ovo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Colocar na frigideira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Fritar o ovo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Pegar o ovo da frigideira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Colocar no prato</a:t>
            </a:r>
          </a:p>
        </p:txBody>
      </p:sp>
      <p:sp>
        <p:nvSpPr>
          <p:cNvPr id="12" name="Flowchart: Sequential Access Storage 11"/>
          <p:cNvSpPr/>
          <p:nvPr/>
        </p:nvSpPr>
        <p:spPr>
          <a:xfrm flipH="1">
            <a:off x="1487919" y="4158247"/>
            <a:ext cx="1671641" cy="812291"/>
          </a:xfrm>
          <a:prstGeom prst="flowChartMagneticTap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Onde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o </a:t>
            </a:r>
            <a:r>
              <a:rPr lang="en-US" dirty="0" err="1"/>
              <a:t>ovo</a:t>
            </a:r>
            <a:r>
              <a:rPr lang="en-US" dirty="0"/>
              <a:t>?</a:t>
            </a:r>
            <a:endParaRPr lang="pt-BR" dirty="0"/>
          </a:p>
        </p:txBody>
      </p: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824539" y="4273364"/>
            <a:ext cx="1714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Flowchart: Sequential Access Storage 13"/>
          <p:cNvSpPr/>
          <p:nvPr/>
        </p:nvSpPr>
        <p:spPr>
          <a:xfrm flipH="1">
            <a:off x="-2944146" y="4065561"/>
            <a:ext cx="2553013" cy="940883"/>
          </a:xfrm>
          <a:prstGeom prst="flowChartMagneticTap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Na </a:t>
            </a:r>
            <a:r>
              <a:rPr lang="en-US" dirty="0" err="1"/>
              <a:t>sua</a:t>
            </a:r>
            <a:r>
              <a:rPr lang="en-US" dirty="0"/>
              <a:t> casa </a:t>
            </a:r>
            <a:r>
              <a:rPr lang="en-US" dirty="0" err="1"/>
              <a:t>geladeira</a:t>
            </a:r>
            <a:r>
              <a:rPr lang="en-US" dirty="0"/>
              <a:t> </a:t>
            </a:r>
            <a:r>
              <a:rPr lang="en-US" dirty="0" err="1"/>
              <a:t>fica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aberta</a:t>
            </a:r>
            <a:r>
              <a:rPr lang="en-US" dirty="0"/>
              <a:t>?</a:t>
            </a:r>
            <a:endParaRPr lang="pt-BR" dirty="0"/>
          </a:p>
        </p:txBody>
      </p:sp>
      <p:sp>
        <p:nvSpPr>
          <p:cNvPr id="15" name="Rectangle 14"/>
          <p:cNvSpPr/>
          <p:nvPr/>
        </p:nvSpPr>
        <p:spPr>
          <a:xfrm>
            <a:off x="12671173" y="1181024"/>
            <a:ext cx="3100388" cy="26977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Terceira </a:t>
            </a:r>
            <a:r>
              <a:rPr lang="en-US" b="1" dirty="0" err="1">
                <a:solidFill>
                  <a:schemeClr val="tx1"/>
                </a:solidFill>
              </a:rPr>
              <a:t>tentativa</a:t>
            </a:r>
            <a:r>
              <a:rPr lang="en-US" b="1" dirty="0">
                <a:solidFill>
                  <a:schemeClr val="tx1"/>
                </a:solidFill>
              </a:rPr>
              <a:t>:</a:t>
            </a:r>
            <a:endParaRPr lang="en-US" dirty="0">
              <a:solidFill>
                <a:schemeClr val="tx1"/>
              </a:solidFill>
            </a:endParaRPr>
          </a:p>
          <a:p>
            <a:endParaRPr lang="pt-BR" b="1" i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i="1" dirty="0" err="1">
                <a:solidFill>
                  <a:srgbClr val="FFFF00"/>
                </a:solidFill>
              </a:rPr>
              <a:t>Abrir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b="1" i="1" dirty="0" err="1">
                <a:solidFill>
                  <a:srgbClr val="FFFF00"/>
                </a:solidFill>
              </a:rPr>
              <a:t>geladeira</a:t>
            </a:r>
            <a:endParaRPr lang="pt-BR" b="1" i="1" dirty="0">
              <a:solidFill>
                <a:srgbClr val="FFFF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Pegar o ovo </a:t>
            </a:r>
            <a:r>
              <a:rPr lang="pt-BR" b="1" i="1" dirty="0">
                <a:solidFill>
                  <a:srgbClr val="FFFF00"/>
                </a:solidFill>
              </a:rPr>
              <a:t>na geladeira</a:t>
            </a:r>
            <a:endParaRPr lang="pt-BR" dirty="0">
              <a:solidFill>
                <a:srgbClr val="FFFF00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Abrir o ovo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Colocar na frigideira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Fritar o ovo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Pegar o ovo da frigideira</a:t>
            </a:r>
          </a:p>
          <a:p>
            <a:pPr marL="342900" indent="-342900"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</a:rPr>
              <a:t>Colocar no prato</a:t>
            </a:r>
          </a:p>
        </p:txBody>
      </p:sp>
      <p:pic>
        <p:nvPicPr>
          <p:cNvPr id="16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555" y="4353510"/>
            <a:ext cx="1733550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3883" y="4367797"/>
            <a:ext cx="1733550" cy="193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07" y="4232940"/>
            <a:ext cx="113347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Flowchart: Sequential Access Storage 18"/>
          <p:cNvSpPr/>
          <p:nvPr/>
        </p:nvSpPr>
        <p:spPr>
          <a:xfrm flipH="1">
            <a:off x="1847236" y="1651380"/>
            <a:ext cx="3220064" cy="3668918"/>
          </a:xfrm>
          <a:prstGeom prst="flowChartMagneticTap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itchFamily="34" charset="0"/>
              <a:buChar char="•"/>
            </a:pPr>
            <a:r>
              <a:rPr lang="pt-BR" sz="1600" dirty="0"/>
              <a:t>E se não tiver mais ovo na geladeira? </a:t>
            </a:r>
          </a:p>
          <a:p>
            <a:pPr marL="285750" indent="-285750" algn="ctr">
              <a:buFont typeface="Arial" pitchFamily="34" charset="0"/>
              <a:buChar char="•"/>
            </a:pPr>
            <a:r>
              <a:rPr lang="pt-BR" sz="1600" dirty="0"/>
              <a:t>E se a geladeira estiver quebrada e o ovo estragado? </a:t>
            </a:r>
          </a:p>
          <a:p>
            <a:pPr marL="285750" indent="-285750" algn="ctr">
              <a:buFont typeface="Arial" pitchFamily="34" charset="0"/>
              <a:buChar char="•"/>
            </a:pPr>
            <a:r>
              <a:rPr lang="pt-BR" sz="1600" dirty="0"/>
              <a:t>E se a geladeira tiver um cadeado?</a:t>
            </a:r>
          </a:p>
          <a:p>
            <a:pPr marL="285750" indent="-285750" algn="ctr">
              <a:buFont typeface="Arial" pitchFamily="34" charset="0"/>
              <a:buChar char="•"/>
            </a:pPr>
            <a:r>
              <a:rPr lang="pt-BR" sz="1600" dirty="0"/>
              <a:t>E se você estiver com a mão ocupada com alguma coisa?</a:t>
            </a:r>
          </a:p>
          <a:p>
            <a:pPr marL="285750" indent="-285750" algn="ctr">
              <a:buFont typeface="Arial" pitchFamily="34" charset="0"/>
              <a:buChar char="•"/>
            </a:pPr>
            <a:r>
              <a:rPr lang="en-US" sz="1600" dirty="0" err="1"/>
              <a:t>Geladeira</a:t>
            </a:r>
            <a:r>
              <a:rPr lang="en-US" sz="1600" dirty="0"/>
              <a:t> </a:t>
            </a:r>
            <a:r>
              <a:rPr lang="en-US" sz="1600" dirty="0" err="1"/>
              <a:t>vai</a:t>
            </a:r>
            <a:r>
              <a:rPr lang="en-US" sz="1600" dirty="0"/>
              <a:t> </a:t>
            </a:r>
            <a:r>
              <a:rPr lang="en-US" sz="1600" dirty="0" err="1"/>
              <a:t>ficar</a:t>
            </a:r>
            <a:r>
              <a:rPr lang="en-US" sz="1600" dirty="0"/>
              <a:t> </a:t>
            </a:r>
            <a:r>
              <a:rPr lang="en-US" sz="1600" dirty="0" err="1"/>
              <a:t>aberta</a:t>
            </a:r>
            <a:r>
              <a:rPr lang="en-US" sz="1600" dirty="0"/>
              <a:t> </a:t>
            </a:r>
            <a:r>
              <a:rPr lang="en-US" sz="1600" dirty="0" err="1"/>
              <a:t>pra</a:t>
            </a:r>
            <a:r>
              <a:rPr lang="en-US" sz="1600" dirty="0"/>
              <a:t> </a:t>
            </a:r>
            <a:r>
              <a:rPr lang="en-US" sz="1600" dirty="0" err="1"/>
              <a:t>sempre</a:t>
            </a:r>
            <a:r>
              <a:rPr lang="en-US" sz="1600" dirty="0"/>
              <a:t>?</a:t>
            </a:r>
            <a:endParaRPr lang="pt-BR" sz="1600" dirty="0"/>
          </a:p>
        </p:txBody>
      </p:sp>
      <p:pic>
        <p:nvPicPr>
          <p:cNvPr id="20" name="Picture 14" descr="http://1.bp.blogspot.com/-ta3e2gMw15s/TdaSQZNVwcI/AAAAAAAAAKo/kcaQhAJgInU/s1600/OriginalTroll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05696" y="4150143"/>
            <a:ext cx="22860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1" y="4158247"/>
            <a:ext cx="1628775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142844" y="44624"/>
            <a:ext cx="9001156" cy="7143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 cap="none" spc="0">
                <a:ln w="1905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emia" pitchFamily="34" charset="0"/>
                <a:ea typeface="+mj-ea"/>
                <a:cs typeface="+mj-cs"/>
              </a:defRPr>
            </a:lvl1pPr>
          </a:lstStyle>
          <a:p>
            <a:r>
              <a:rPr lang="pt-BR" sz="2800" dirty="0"/>
              <a:t>Porque pensar set-</a:t>
            </a:r>
            <a:r>
              <a:rPr lang="pt-BR" sz="2800" dirty="0" err="1"/>
              <a:t>based</a:t>
            </a:r>
            <a:r>
              <a:rPr lang="pt-BR" sz="2800" dirty="0"/>
              <a:t> é tão difícil ?</a:t>
            </a:r>
          </a:p>
        </p:txBody>
      </p:sp>
    </p:spTree>
    <p:extLst>
      <p:ext uri="{BB962C8B-B14F-4D97-AF65-F5344CB8AC3E}">
        <p14:creationId xmlns:p14="http://schemas.microsoft.com/office/powerpoint/2010/main" val="4242180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98 0.01366 L 0.41823 0.01366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96296E-6 L -0.46892 -2.96296E-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5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44444E-6 L -0.60729 -4.44444E-6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3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49479 -2.59259E-6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88 0.01968 L 0.80243 0.01968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-0.83646 0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8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2.22222E-6 L -0.99288 -0.00209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5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8" grpId="0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://www.cageri.com.br/images/ovos_vermelhos_embalado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44" y="1462517"/>
            <a:ext cx="3810101" cy="2963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572000" y="856117"/>
            <a:ext cx="4176215" cy="200806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>
                <a:solidFill>
                  <a:schemeClr val="tx1"/>
                </a:solidFill>
              </a:rPr>
              <a:t>Tenho 6 caixas de ovos fechadas e de tamanhos variados, quero que você olhe cada caixa e me entregue todas as caixas que contêm a mesma quantidade de ovos.</a:t>
            </a:r>
          </a:p>
          <a:p>
            <a:pPr algn="just"/>
            <a:r>
              <a:rPr lang="pt-BR" b="1" dirty="0">
                <a:solidFill>
                  <a:schemeClr val="tx1"/>
                </a:solidFill>
              </a:rPr>
              <a:t>O que pensamos em fazer?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1999" y="3015166"/>
            <a:ext cx="4176215" cy="2008066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8100000" scaled="1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+mj-lt"/>
              <a:buAutoNum type="arabicPeriod"/>
            </a:pPr>
            <a:r>
              <a:rPr lang="pt-BR" b="1" dirty="0">
                <a:solidFill>
                  <a:schemeClr val="tx1"/>
                </a:solidFill>
              </a:rPr>
              <a:t>Abrir as caixas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b="1" dirty="0">
                <a:solidFill>
                  <a:schemeClr val="tx1"/>
                </a:solidFill>
              </a:rPr>
              <a:t>Contar os ovos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chemeClr val="tx1"/>
                </a:solidFill>
              </a:rPr>
              <a:t>Separar</a:t>
            </a:r>
            <a:r>
              <a:rPr lang="en-US" b="1" dirty="0">
                <a:solidFill>
                  <a:schemeClr val="tx1"/>
                </a:solidFill>
              </a:rPr>
              <a:t> as </a:t>
            </a:r>
            <a:r>
              <a:rPr lang="en-US" b="1" dirty="0" err="1">
                <a:solidFill>
                  <a:schemeClr val="tx1"/>
                </a:solidFill>
              </a:rPr>
              <a:t>caixas</a:t>
            </a:r>
            <a:r>
              <a:rPr lang="en-US" b="1" dirty="0">
                <a:solidFill>
                  <a:schemeClr val="tx1"/>
                </a:solidFill>
              </a:rPr>
              <a:t> com </a:t>
            </a:r>
            <a:r>
              <a:rPr lang="en-US" b="1" dirty="0" err="1">
                <a:solidFill>
                  <a:schemeClr val="tx1"/>
                </a:solidFill>
              </a:rPr>
              <a:t>mesma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quantidade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 err="1">
                <a:solidFill>
                  <a:schemeClr val="tx1"/>
                </a:solidFill>
              </a:rPr>
              <a:t>Fechar</a:t>
            </a:r>
            <a:r>
              <a:rPr lang="en-US" b="1" dirty="0">
                <a:solidFill>
                  <a:schemeClr val="tx1"/>
                </a:solidFill>
              </a:rPr>
              <a:t> as </a:t>
            </a:r>
            <a:r>
              <a:rPr lang="en-US" b="1" dirty="0" err="1">
                <a:solidFill>
                  <a:schemeClr val="tx1"/>
                </a:solidFill>
              </a:rPr>
              <a:t>caixas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Me </a:t>
            </a:r>
            <a:r>
              <a:rPr lang="en-US" b="1" dirty="0" err="1">
                <a:solidFill>
                  <a:schemeClr val="tx1"/>
                </a:solidFill>
              </a:rPr>
              <a:t>entregar</a:t>
            </a:r>
            <a:r>
              <a:rPr lang="en-US" b="1" dirty="0">
                <a:solidFill>
                  <a:schemeClr val="tx1"/>
                </a:solidFill>
              </a:rPr>
              <a:t> as </a:t>
            </a:r>
            <a:r>
              <a:rPr lang="en-US" b="1" dirty="0" err="1">
                <a:solidFill>
                  <a:schemeClr val="tx1"/>
                </a:solidFill>
              </a:rPr>
              <a:t>caixas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separadas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376010" y="3258451"/>
            <a:ext cx="3712194" cy="152149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chemeClr val="tx1"/>
                </a:solidFill>
              </a:rPr>
              <a:t>Olhar</a:t>
            </a:r>
            <a:r>
              <a:rPr lang="en-US" b="1" dirty="0">
                <a:solidFill>
                  <a:schemeClr val="tx1"/>
                </a:solidFill>
              </a:rPr>
              <a:t> a </a:t>
            </a:r>
            <a:r>
              <a:rPr lang="en-US" b="1" dirty="0" err="1">
                <a:solidFill>
                  <a:schemeClr val="tx1"/>
                </a:solidFill>
              </a:rPr>
              <a:t>quantidade</a:t>
            </a:r>
            <a:r>
              <a:rPr lang="en-US" b="1" dirty="0">
                <a:solidFill>
                  <a:schemeClr val="tx1"/>
                </a:solidFill>
              </a:rPr>
              <a:t> de </a:t>
            </a:r>
            <a:r>
              <a:rPr lang="en-US" b="1" dirty="0" err="1">
                <a:solidFill>
                  <a:schemeClr val="tx1"/>
                </a:solidFill>
              </a:rPr>
              <a:t>ovos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na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embalagem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 err="1">
                <a:solidFill>
                  <a:schemeClr val="tx1"/>
                </a:solidFill>
              </a:rPr>
              <a:t>Separar</a:t>
            </a:r>
            <a:r>
              <a:rPr lang="en-US" b="1" dirty="0">
                <a:solidFill>
                  <a:schemeClr val="tx1"/>
                </a:solidFill>
              </a:rPr>
              <a:t> as </a:t>
            </a:r>
            <a:r>
              <a:rPr lang="en-US" b="1" dirty="0" err="1">
                <a:solidFill>
                  <a:schemeClr val="tx1"/>
                </a:solidFill>
              </a:rPr>
              <a:t>caixas</a:t>
            </a:r>
            <a:r>
              <a:rPr lang="en-US" b="1" dirty="0">
                <a:solidFill>
                  <a:schemeClr val="tx1"/>
                </a:solidFill>
              </a:rPr>
              <a:t> com a </a:t>
            </a:r>
            <a:r>
              <a:rPr lang="en-US" b="1" dirty="0" err="1">
                <a:solidFill>
                  <a:schemeClr val="tx1"/>
                </a:solidFill>
              </a:rPr>
              <a:t>mesma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quantidade</a:t>
            </a: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</a:rPr>
              <a:t>Me </a:t>
            </a:r>
            <a:r>
              <a:rPr lang="en-US" b="1" dirty="0" err="1">
                <a:solidFill>
                  <a:schemeClr val="tx1"/>
                </a:solidFill>
              </a:rPr>
              <a:t>entregar</a:t>
            </a:r>
            <a:r>
              <a:rPr lang="en-US" b="1" dirty="0">
                <a:solidFill>
                  <a:schemeClr val="tx1"/>
                </a:solidFill>
              </a:rPr>
              <a:t> as </a:t>
            </a:r>
            <a:r>
              <a:rPr lang="en-US" b="1" dirty="0" err="1">
                <a:solidFill>
                  <a:schemeClr val="tx1"/>
                </a:solidFill>
              </a:rPr>
              <a:t>caixas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separadas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8420" y="5616054"/>
            <a:ext cx="8513829" cy="4503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Uma solução vê os ovos (cursor para contar os ovos), e outra vê as caixas (sets)!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42844" y="44624"/>
            <a:ext cx="9001156" cy="7143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1" kern="1200" cap="none" spc="0">
                <a:ln w="1905"/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uphemia" pitchFamily="34" charset="0"/>
                <a:ea typeface="+mj-ea"/>
                <a:cs typeface="+mj-cs"/>
              </a:defRPr>
            </a:lvl1pPr>
          </a:lstStyle>
          <a:p>
            <a:r>
              <a:rPr lang="pt-BR" sz="2800" dirty="0"/>
              <a:t>Porque pensar set-</a:t>
            </a:r>
            <a:r>
              <a:rPr lang="pt-BR" sz="2800" dirty="0" err="1"/>
              <a:t>based</a:t>
            </a:r>
            <a:r>
              <a:rPr lang="pt-BR" sz="2800" dirty="0"/>
              <a:t> é tão difícil ?</a:t>
            </a:r>
          </a:p>
        </p:txBody>
      </p:sp>
    </p:spTree>
    <p:extLst>
      <p:ext uri="{BB962C8B-B14F-4D97-AF65-F5344CB8AC3E}">
        <p14:creationId xmlns:p14="http://schemas.microsoft.com/office/powerpoint/2010/main" val="33306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1.08233E-6 L -0.48646 1.08233E-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2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00364" y="3717032"/>
            <a:ext cx="5486400" cy="921648"/>
          </a:xfrm>
        </p:spPr>
        <p:txBody>
          <a:bodyPr>
            <a:normAutofit/>
          </a:bodyPr>
          <a:lstStyle/>
          <a:p>
            <a:r>
              <a:rPr lang="pt-BR" dirty="0"/>
              <a:t>Exercício – Consulta para retornar pedidos com mesma quantidade de itens vendidos</a:t>
            </a:r>
          </a:p>
        </p:txBody>
      </p:sp>
    </p:spTree>
    <p:extLst>
      <p:ext uri="{BB962C8B-B14F-4D97-AF65-F5344CB8AC3E}">
        <p14:creationId xmlns:p14="http://schemas.microsoft.com/office/powerpoint/2010/main" val="3529118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z="4000" dirty="0"/>
              <a:t>Otimizador de </a:t>
            </a:r>
            <a:r>
              <a:rPr lang="en-US" sz="4000" dirty="0" err="1"/>
              <a:t>Consultas</a:t>
            </a:r>
            <a:endParaRPr lang="en-US" sz="4000" dirty="0"/>
          </a:p>
        </p:txBody>
      </p:sp>
      <p:sp>
        <p:nvSpPr>
          <p:cNvPr id="15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z="2800" dirty="0" err="1"/>
              <a:t>Otimizador</a:t>
            </a:r>
            <a:r>
              <a:rPr lang="pt-BR" sz="2800" dirty="0"/>
              <a:t> de consultas decide qual é o melhor caminho para ler os dados</a:t>
            </a:r>
          </a:p>
        </p:txBody>
      </p:sp>
      <p:sp>
        <p:nvSpPr>
          <p:cNvPr id="8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C3A856E-1ACD-4D5D-B388-75DDA1C32191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9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7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93E9B58B-3025-4D00-8F9B-5CE1A3B4CE3F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9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6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D5AB0FF6-F850-41BC-802A-1EF86044CC26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9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5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C7C94BDB-C5DB-4F95-A346-BF7E409D4CC8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9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4" name="Slide Number Placeholder 7"/>
          <p:cNvSpPr txBox="1">
            <a:spLocks noGrp="1"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</p:spPr>
        <p:txBody>
          <a:bodyPr anchor="ctr"/>
          <a:lstStyle/>
          <a:p>
            <a:pPr algn="r">
              <a:defRPr/>
            </a:pPr>
            <a:fld id="{E54820FF-DA05-4CA4-B8F6-61129EB6B6C5}" type="slidenum">
              <a:rPr lang="en-US" sz="1200">
                <a:solidFill>
                  <a:schemeClr val="tx1">
                    <a:tint val="75000"/>
                  </a:schemeClr>
                </a:solidFill>
                <a:cs typeface="+mn-cs"/>
              </a:rPr>
              <a:pPr algn="r">
                <a:defRPr/>
              </a:pPr>
              <a:t>9</a:t>
            </a:fld>
            <a:endParaRPr lang="en-US" sz="1200">
              <a:solidFill>
                <a:schemeClr val="tx1">
                  <a:tint val="75000"/>
                </a:schemeClr>
              </a:solidFill>
              <a:cs typeface="+mn-cs"/>
            </a:endParaRPr>
          </a:p>
        </p:txBody>
      </p:sp>
      <p:sp>
        <p:nvSpPr>
          <p:cNvPr id="17" name="AutoShape 41"/>
          <p:cNvSpPr>
            <a:spLocks noChangeArrowheads="1"/>
          </p:cNvSpPr>
          <p:nvPr/>
        </p:nvSpPr>
        <p:spPr bwMode="auto">
          <a:xfrm>
            <a:off x="1524000" y="3254896"/>
            <a:ext cx="5562600" cy="2054225"/>
          </a:xfrm>
          <a:prstGeom prst="roundRect">
            <a:avLst>
              <a:gd name="adj" fmla="val 16667"/>
            </a:avLst>
          </a:prstGeom>
          <a:solidFill>
            <a:srgbClr val="F6F7EB"/>
          </a:solidFill>
          <a:ln w="9525" algn="ctr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AFAFA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SELECT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a.Nome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,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e.Endereco</a:t>
            </a:r>
            <a:endParaRPr lang="en-US" sz="2000" dirty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FROM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Alunos_Classe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AS a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INNER JOIN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Endereco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AS e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 ON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a.ID_End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=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e.ID_End</a:t>
            </a:r>
            <a:endParaRPr lang="en-US" sz="2000" dirty="0">
              <a:solidFill>
                <a:srgbClr val="002060"/>
              </a:solidFill>
              <a:latin typeface="Lucida Console" pitchFamily="49" charset="0"/>
            </a:endParaRP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WHERE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a.Ramo_Atividade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= ‘TI’</a:t>
            </a:r>
          </a:p>
          <a:p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  AND </a:t>
            </a:r>
            <a:r>
              <a:rPr lang="en-US" sz="2000" dirty="0" err="1">
                <a:solidFill>
                  <a:srgbClr val="002060"/>
                </a:solidFill>
                <a:latin typeface="Lucida Console" pitchFamily="49" charset="0"/>
              </a:rPr>
              <a:t>a.Sexo</a:t>
            </a:r>
            <a:r>
              <a:rPr lang="en-US" sz="2000" dirty="0">
                <a:solidFill>
                  <a:srgbClr val="002060"/>
                </a:solidFill>
                <a:latin typeface="Lucida Console" pitchFamily="49" charset="0"/>
              </a:rPr>
              <a:t> = ‘F’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1295400" y="2492896"/>
            <a:ext cx="6019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Seleciona o endereço de todos os alunos que trabalham </a:t>
            </a:r>
          </a:p>
          <a:p>
            <a:r>
              <a:rPr lang="pt-BR" dirty="0"/>
              <a:t>com informática e são do sexo feminino:</a:t>
            </a:r>
          </a:p>
        </p:txBody>
      </p:sp>
    </p:spTree>
    <p:extLst>
      <p:ext uri="{BB962C8B-B14F-4D97-AF65-F5344CB8AC3E}">
        <p14:creationId xmlns:p14="http://schemas.microsoft.com/office/powerpoint/2010/main" val="107542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theme/theme1.xml><?xml version="1.0" encoding="utf-8"?>
<a:theme xmlns:a="http://schemas.openxmlformats.org/drawingml/2006/main" name="Curso SQL Server 2010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BDDE8392FBFCB49B5618AE07350B2F7" ma:contentTypeVersion="0" ma:contentTypeDescription="Crie um novo documento." ma:contentTypeScope="" ma:versionID="807afa852a202cb7d5385bb3c072a03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6e078010f886becc52d8153076464ff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4371C5-8A70-4CF9-965B-A919208DCB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FB21DAA-24F8-4345-ACAA-CAEF895D90B7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purl.org/dc/terms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10D3D95C-755D-451D-8617-9D0741C0C6C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Curso SQL Server 2010</Template>
  <TotalTime>3961</TotalTime>
  <Words>2479</Words>
  <Application>Microsoft Office PowerPoint</Application>
  <PresentationFormat>On-screen Show (4:3)</PresentationFormat>
  <Paragraphs>506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Arial</vt:lpstr>
      <vt:lpstr>Calibri</vt:lpstr>
      <vt:lpstr>Consolas</vt:lpstr>
      <vt:lpstr>Courier New</vt:lpstr>
      <vt:lpstr>Euphemia</vt:lpstr>
      <vt:lpstr>Euphemia UCAS</vt:lpstr>
      <vt:lpstr>Lucida Console</vt:lpstr>
      <vt:lpstr>Times New Roman</vt:lpstr>
      <vt:lpstr>Verdana</vt:lpstr>
      <vt:lpstr>Wingdings</vt:lpstr>
      <vt:lpstr>Curso SQL Server 2010</vt:lpstr>
      <vt:lpstr>PowerPoint Presentation</vt:lpstr>
      <vt:lpstr>Agenda</vt:lpstr>
      <vt:lpstr>Processo de otimização</vt:lpstr>
      <vt:lpstr>Processo de otimização</vt:lpstr>
      <vt:lpstr>Otimizador de Consultas</vt:lpstr>
      <vt:lpstr>PowerPoint Presentation</vt:lpstr>
      <vt:lpstr>PowerPoint Presentation</vt:lpstr>
      <vt:lpstr>Exercício – Consulta para retornar pedidos com mesma quantidade de itens vendidos</vt:lpstr>
      <vt:lpstr>Otimizador de Consultas</vt:lpstr>
      <vt:lpstr>Otimizador de Consultas</vt:lpstr>
      <vt:lpstr>Otimizador de Consultas</vt:lpstr>
      <vt:lpstr>Otimizador de Consultas</vt:lpstr>
      <vt:lpstr>Otimizador de Consultas</vt:lpstr>
      <vt:lpstr>Otimizador de Consultas</vt:lpstr>
      <vt:lpstr>Otimizador de Consultas</vt:lpstr>
      <vt:lpstr>Otimizador de Consultas</vt:lpstr>
      <vt:lpstr>Otimizador de Consultas</vt:lpstr>
      <vt:lpstr>Otimizador de Consultas</vt:lpstr>
      <vt:lpstr>Visualizando um plano de execução</vt:lpstr>
      <vt:lpstr>Lendo um plano de execução</vt:lpstr>
      <vt:lpstr>Lendo um plano de execução</vt:lpstr>
      <vt:lpstr>Execution plan flow</vt:lpstr>
      <vt:lpstr>Caso do scan que não faz scan…</vt:lpstr>
      <vt:lpstr>Estimated vs Actual Plans</vt:lpstr>
      <vt:lpstr>Operadores (Operators ou Iterators)</vt:lpstr>
      <vt:lpstr>Operadores (Operators ou Iterators)</vt:lpstr>
      <vt:lpstr>Operadores (Operators ou Iterators)</vt:lpstr>
      <vt:lpstr>Operadores (Operators ou Iterators)</vt:lpstr>
      <vt:lpstr>Plano de Execução - Setas</vt:lpstr>
      <vt:lpstr>Dicas – Comparar planos</vt:lpstr>
      <vt:lpstr>Dicas – Planos muito grandes - 1</vt:lpstr>
      <vt:lpstr>Dicas – Planos muito grandes - 2</vt:lpstr>
      <vt:lpstr>Dicas – Planos Complexos</vt:lpstr>
      <vt:lpstr>BaseLine e Monitoramento</vt:lpstr>
      <vt:lpstr>Outras informações para relatório (waits)</vt:lpstr>
      <vt:lpstr>Outras informações para relatório (fileIO)</vt:lpstr>
      <vt:lpstr>Outras informações para relatório (fileIO)</vt:lpstr>
      <vt:lpstr>Outras informações para relatório (tempdb)</vt:lpstr>
      <vt:lpstr>Outras informações para relatório (memória)</vt:lpstr>
      <vt:lpstr>Outras informações para relatório (memória)</vt:lpstr>
      <vt:lpstr>Outras informações para relatório  (memória vs compressão de dados)</vt:lpstr>
      <vt:lpstr>Outras informações para relatório (CPU)</vt:lpstr>
      <vt:lpstr>Outras informações para relatório  </vt:lpstr>
      <vt:lpstr>Criação BaseLine</vt:lpstr>
      <vt:lpstr>SQL Query Stress SQL Load Generator</vt:lpstr>
      <vt:lpstr>Conclusão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Módulo 01 - Query Tuning</dc:title>
  <dc:creator>Fabiano Neves Amorim</dc:creator>
  <cp:lastModifiedBy>Fabiano Neves Amorim</cp:lastModifiedBy>
  <cp:revision>191</cp:revision>
  <dcterms:created xsi:type="dcterms:W3CDTF">2010-05-17T16:38:52Z</dcterms:created>
  <dcterms:modified xsi:type="dcterms:W3CDTF">2018-03-06T16:50:28Z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0x010100FBDDE8392FBFCB49B5618AE07350B2F7</vt:lpwstr>
  </property>
</Properties>
</file>